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314" r:id="rId2"/>
    <p:sldId id="313" r:id="rId3"/>
    <p:sldId id="290" r:id="rId4"/>
    <p:sldId id="306" r:id="rId5"/>
    <p:sldId id="292" r:id="rId6"/>
    <p:sldId id="321" r:id="rId7"/>
    <p:sldId id="317" r:id="rId8"/>
    <p:sldId id="319" r:id="rId9"/>
    <p:sldId id="318" r:id="rId10"/>
    <p:sldId id="308" r:id="rId11"/>
    <p:sldId id="320" r:id="rId12"/>
    <p:sldId id="309" r:id="rId13"/>
    <p:sldId id="310" r:id="rId14"/>
    <p:sldId id="311" r:id="rId15"/>
    <p:sldId id="291" r:id="rId16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חמדה מרגלית" initials="חמ" lastIdx="2" clrIdx="0">
    <p:extLst>
      <p:ext uri="{19B8F6BF-5375-455C-9EA6-DF929625EA0E}">
        <p15:presenceInfo xmlns:p15="http://schemas.microsoft.com/office/powerpoint/2012/main" userId="S-1-5-21-2046650095-958475760-1532313055-249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0A7"/>
    <a:srgbClr val="CBFBF9"/>
    <a:srgbClr val="CCECFF"/>
    <a:srgbClr val="ACDAEA"/>
    <a:srgbClr val="1342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1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8559"/>
            <a:ext cx="12192000" cy="4136116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286" y="243302"/>
            <a:ext cx="1435427" cy="1003529"/>
          </a:xfrm>
          <a:prstGeom prst="rect">
            <a:avLst/>
          </a:prstGeom>
        </p:spPr>
      </p:pic>
      <p:cxnSp>
        <p:nvCxnSpPr>
          <p:cNvPr id="11" name="מחבר ישר 10"/>
          <p:cNvCxnSpPr/>
          <p:nvPr userDrawn="1"/>
        </p:nvCxnSpPr>
        <p:spPr>
          <a:xfrm>
            <a:off x="0" y="5904713"/>
            <a:ext cx="12192000" cy="0"/>
          </a:xfrm>
          <a:prstGeom prst="line">
            <a:avLst/>
          </a:prstGeom>
          <a:ln w="98425">
            <a:solidFill>
              <a:srgbClr val="1342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ישר 11"/>
          <p:cNvCxnSpPr/>
          <p:nvPr userDrawn="1"/>
        </p:nvCxnSpPr>
        <p:spPr>
          <a:xfrm>
            <a:off x="-600" y="5988989"/>
            <a:ext cx="12193200" cy="0"/>
          </a:xfrm>
          <a:prstGeom prst="line">
            <a:avLst/>
          </a:prstGeom>
          <a:ln w="85725">
            <a:solidFill>
              <a:srgbClr val="55B0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2936781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chemeClr val="bg1"/>
                </a:solidFill>
                <a:cs typeface="+mn-cs"/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99501" y="624501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dirty="0"/>
              <a:t>לחץ כדי לערוך סגנון כותרת משנה של תבנית בסיס</a:t>
            </a:r>
          </a:p>
        </p:txBody>
      </p:sp>
    </p:spTree>
    <p:extLst>
      <p:ext uri="{BB962C8B-B14F-4D97-AF65-F5344CB8AC3E}">
        <p14:creationId xmlns:p14="http://schemas.microsoft.com/office/powerpoint/2010/main" val="74051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bg>
      <p:bgPr>
        <a:solidFill>
          <a:srgbClr val="55B0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" r="1081" b="3341"/>
          <a:stretch/>
        </p:blipFill>
        <p:spPr>
          <a:xfrm>
            <a:off x="-9426" y="3307555"/>
            <a:ext cx="12188858" cy="3545732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-9426" y="825675"/>
            <a:ext cx="12201426" cy="1478869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2391516"/>
            <a:ext cx="105156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dirty="0"/>
              <a:t>לחץ כדי לערוך סגנונות טקסט של תבנית בסיס</a:t>
            </a:r>
          </a:p>
        </p:txBody>
      </p:sp>
      <p:pic>
        <p:nvPicPr>
          <p:cNvPr id="5" name="תמונה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286" y="243407"/>
            <a:ext cx="1435427" cy="100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1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0" y="2060575"/>
            <a:ext cx="10515600" cy="1325563"/>
          </a:xfrm>
        </p:spPr>
        <p:txBody>
          <a:bodyPr>
            <a:noAutofit/>
          </a:bodyPr>
          <a:lstStyle>
            <a:lvl1pPr algn="ctr">
              <a:defRPr sz="7200">
                <a:solidFill>
                  <a:srgbClr val="13425D"/>
                </a:solidFill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pic>
        <p:nvPicPr>
          <p:cNvPr id="6" name="מציין מיקום תוכן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763"/>
          <a:stretch/>
        </p:blipFill>
        <p:spPr>
          <a:xfrm>
            <a:off x="0" y="4933950"/>
            <a:ext cx="12192000" cy="1938338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286" y="243302"/>
            <a:ext cx="1435427" cy="100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3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85900" y="-94731"/>
            <a:ext cx="10515600" cy="1325563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Tx/>
              <a:buBlip>
                <a:blip r:embed="rId2"/>
              </a:buBlip>
              <a:defRPr/>
            </a:lvl1pPr>
            <a:lvl2pPr marL="685800" indent="-22860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3048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0D7DB0C6-E884-4764-82C5-DFE8A9E6C1E9}" type="slidenum">
              <a:rPr lang="he-IL" smtClean="0"/>
              <a:pPr/>
              <a:t>‹#›</a:t>
            </a:fld>
            <a:endParaRPr lang="he-IL" dirty="0"/>
          </a:p>
        </p:txBody>
      </p:sp>
      <p:pic>
        <p:nvPicPr>
          <p:cNvPr id="7" name="תמונה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1616"/>
            <a:ext cx="12192000" cy="61021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3" y="266173"/>
            <a:ext cx="863599" cy="60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9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מציין מיקום תוכן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r="910" b="16502"/>
          <a:stretch/>
        </p:blipFill>
        <p:spPr>
          <a:xfrm>
            <a:off x="0" y="6161088"/>
            <a:ext cx="12188825" cy="692150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85900" y="-94731"/>
            <a:ext cx="10515600" cy="1325563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Tx/>
              <a:buBlip>
                <a:blip r:embed="rId3"/>
              </a:buBlip>
              <a:defRPr/>
            </a:lvl1pPr>
            <a:lvl2pPr marL="685800" indent="-228600">
              <a:buFontTx/>
              <a:buBlip>
                <a:blip r:embed="rId3"/>
              </a:buBlip>
              <a:defRPr/>
            </a:lvl2pPr>
            <a:lvl3pPr marL="1143000" indent="-228600">
              <a:buFontTx/>
              <a:buBlip>
                <a:blip r:embed="rId3"/>
              </a:buBlip>
              <a:defRPr/>
            </a:lvl3pPr>
            <a:lvl4pPr marL="1600200" indent="-228600">
              <a:buFontTx/>
              <a:buBlip>
                <a:blip r:embed="rId3"/>
              </a:buBlip>
              <a:defRPr/>
            </a:lvl4pPr>
            <a:lvl5pPr marL="2057400" indent="-228600"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3048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557DD4DA-568E-489D-97EF-D789752DE5DE}" type="slidenum">
              <a:rPr lang="he-IL" smtClean="0"/>
              <a:pPr/>
              <a:t>‹#›</a:t>
            </a:fld>
            <a:endParaRPr lang="he-IL" dirty="0"/>
          </a:p>
        </p:txBody>
      </p:sp>
      <p:pic>
        <p:nvPicPr>
          <p:cNvPr id="7" name="תמונה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1616"/>
            <a:ext cx="12192000" cy="61021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3" y="266173"/>
            <a:ext cx="863599" cy="60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792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6B3-1896-4B86-B630-37BFCFBF6A82}" type="datetimeFigureOut">
              <a:rPr lang="he-IL" smtClean="0"/>
              <a:t>ג'/חשון/תשפ"ה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DB0C6-E884-4764-82C5-DFE8A9E6C1E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73786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2C6B3-1896-4B86-B630-37BFCFBF6A82}" type="datetimeFigureOut">
              <a:rPr lang="he-IL" smtClean="0"/>
              <a:t>ג'/חשון/תשפ"ה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DB0C6-E884-4764-82C5-DFE8A9E6C1E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15676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4" r:id="rId3"/>
    <p:sldLayoutId id="2147483650" r:id="rId4"/>
    <p:sldLayoutId id="2147483660" r:id="rId5"/>
    <p:sldLayoutId id="2147483655" r:id="rId6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837501" y="2953397"/>
            <a:ext cx="10668000" cy="2387600"/>
          </a:xfrm>
        </p:spPr>
        <p:txBody>
          <a:bodyPr>
            <a:noAutofit/>
          </a:bodyPr>
          <a:lstStyle/>
          <a:p>
            <a:r>
              <a:rPr lang="he-IL" sz="4800" dirty="0"/>
              <a:t>כנס מציעים</a:t>
            </a:r>
            <a:br>
              <a:rPr lang="en-US" sz="4800" dirty="0"/>
            </a:br>
            <a:r>
              <a:rPr lang="he-IL" sz="4800" dirty="0"/>
              <a:t>קול קורא לקידום תהליכי התחדשות עירונית שכונתית בראייה חברתית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e-IL" dirty="0"/>
              <a:t> 3 בנובמבר 2024</a:t>
            </a:r>
          </a:p>
        </p:txBody>
      </p:sp>
    </p:spTree>
    <p:extLst>
      <p:ext uri="{BB962C8B-B14F-4D97-AF65-F5344CB8AC3E}">
        <p14:creationId xmlns:p14="http://schemas.microsoft.com/office/powerpoint/2010/main" val="874167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EA6F3-EC6A-3647-D302-B942C2245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3">
            <a:extLst>
              <a:ext uri="{FF2B5EF4-FFF2-40B4-BE49-F238E27FC236}">
                <a16:creationId xmlns:a16="http://schemas.microsoft.com/office/drawing/2014/main" id="{9955D7E3-950E-4124-9E0D-DF84C21D6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3282" y="-94731"/>
            <a:ext cx="9047946" cy="1325563"/>
          </a:xfrm>
        </p:spPr>
        <p:txBody>
          <a:bodyPr>
            <a:normAutofit/>
          </a:bodyPr>
          <a:lstStyle/>
          <a:p>
            <a:pPr marL="0" indent="0">
              <a:lnSpc>
                <a:spcPts val="5500"/>
              </a:lnSpc>
              <a:buNone/>
            </a:pPr>
            <a:r>
              <a:rPr lang="en-US" sz="4400" b="1" dirty="0" err="1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תפקידי</a:t>
            </a:r>
            <a:r>
              <a:rPr lang="en-US" sz="4400" b="1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 </a:t>
            </a:r>
            <a:r>
              <a:rPr lang="en-US" sz="4400" b="1" dirty="0" err="1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העובדים</a:t>
            </a:r>
            <a:r>
              <a:rPr lang="en-US" sz="4400" b="1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 </a:t>
            </a:r>
            <a:r>
              <a:rPr lang="en-US" sz="4400" b="1" dirty="0" err="1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השכונתיים</a:t>
            </a:r>
            <a:endParaRPr lang="en-US" sz="4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age 0" descr="preencoded.png">
            <a:extLst>
              <a:ext uri="{FF2B5EF4-FFF2-40B4-BE49-F238E27FC236}">
                <a16:creationId xmlns:a16="http://schemas.microsoft.com/office/drawing/2014/main" id="{C60343A7-D317-BD84-61EC-9D3867AD3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04" y="1381155"/>
            <a:ext cx="3120200" cy="4680300"/>
          </a:xfrm>
          <a:prstGeom prst="rect">
            <a:avLst/>
          </a:prstGeom>
        </p:spPr>
      </p:pic>
      <p:sp>
        <p:nvSpPr>
          <p:cNvPr id="11" name="Shape 1">
            <a:extLst>
              <a:ext uri="{FF2B5EF4-FFF2-40B4-BE49-F238E27FC236}">
                <a16:creationId xmlns:a16="http://schemas.microsoft.com/office/drawing/2014/main" id="{C1C33207-6C4A-140D-CABB-BF85A985DD70}"/>
              </a:ext>
            </a:extLst>
          </p:cNvPr>
          <p:cNvSpPr/>
          <p:nvPr/>
        </p:nvSpPr>
        <p:spPr>
          <a:xfrm>
            <a:off x="3938139" y="1381154"/>
            <a:ext cx="7573089" cy="1027530"/>
          </a:xfrm>
          <a:prstGeom prst="roundRect">
            <a:avLst>
              <a:gd name="adj" fmla="val 7204"/>
            </a:avLst>
          </a:prstGeom>
          <a:solidFill>
            <a:srgbClr val="CBFBF9"/>
          </a:solidFill>
          <a:ln w="7620">
            <a:solidFill>
              <a:srgbClr val="55B0A7"/>
            </a:solidFill>
            <a:prstDash val="solid"/>
          </a:ln>
        </p:spPr>
        <p:txBody>
          <a:bodyPr/>
          <a:lstStyle/>
          <a:p>
            <a:pPr algn="ctr"/>
            <a:endParaRPr lang="he-IL"/>
          </a:p>
        </p:txBody>
      </p:sp>
      <p:sp>
        <p:nvSpPr>
          <p:cNvPr id="12" name="Text 2">
            <a:extLst>
              <a:ext uri="{FF2B5EF4-FFF2-40B4-BE49-F238E27FC236}">
                <a16:creationId xmlns:a16="http://schemas.microsoft.com/office/drawing/2014/main" id="{27E7AD9B-35B2-BDD2-6BD1-366E900F9CA0}"/>
              </a:ext>
            </a:extLst>
          </p:cNvPr>
          <p:cNvSpPr/>
          <p:nvPr/>
        </p:nvSpPr>
        <p:spPr>
          <a:xfrm>
            <a:off x="6311828" y="1515813"/>
            <a:ext cx="2825710" cy="3506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he-IL" sz="2200" b="1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סיוע ב</a:t>
            </a:r>
            <a:r>
              <a:rPr lang="en-US" sz="2200" b="1" dirty="0" err="1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גיבוש</a:t>
            </a:r>
            <a:r>
              <a:rPr lang="en-US" sz="2200" b="1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 תכנית אסטרטגית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 3">
            <a:extLst>
              <a:ext uri="{FF2B5EF4-FFF2-40B4-BE49-F238E27FC236}">
                <a16:creationId xmlns:a16="http://schemas.microsoft.com/office/drawing/2014/main" id="{B1023EAC-D83E-706B-A2D7-27501B27ABFC}"/>
              </a:ext>
            </a:extLst>
          </p:cNvPr>
          <p:cNvSpPr/>
          <p:nvPr/>
        </p:nvSpPr>
        <p:spPr>
          <a:xfrm>
            <a:off x="4170192" y="1866452"/>
            <a:ext cx="7108984" cy="3590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00"/>
              </a:lnSpc>
              <a:buNone/>
            </a:pPr>
            <a:r>
              <a:rPr lang="en-US" sz="175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פיתוח תכנית לקידום יעדים </a:t>
            </a:r>
            <a:r>
              <a:rPr lang="en-US" sz="175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חברתיים</a:t>
            </a:r>
            <a:r>
              <a:rPr lang="en-US" sz="175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175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בשכונה</a:t>
            </a:r>
            <a:endParaRPr lang="en-US" sz="17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Shape 4">
            <a:extLst>
              <a:ext uri="{FF2B5EF4-FFF2-40B4-BE49-F238E27FC236}">
                <a16:creationId xmlns:a16="http://schemas.microsoft.com/office/drawing/2014/main" id="{FFE5222C-6B0F-117D-820A-FDC4BC9D83A1}"/>
              </a:ext>
            </a:extLst>
          </p:cNvPr>
          <p:cNvSpPr/>
          <p:nvPr/>
        </p:nvSpPr>
        <p:spPr>
          <a:xfrm>
            <a:off x="3938139" y="2576183"/>
            <a:ext cx="7573089" cy="1068824"/>
          </a:xfrm>
          <a:prstGeom prst="roundRect">
            <a:avLst>
              <a:gd name="adj" fmla="val 7204"/>
            </a:avLst>
          </a:prstGeom>
          <a:solidFill>
            <a:srgbClr val="CBFBF9"/>
          </a:solidFill>
          <a:ln w="7620">
            <a:solidFill>
              <a:srgbClr val="55B0A7"/>
            </a:solidFill>
            <a:prstDash val="solid"/>
          </a:ln>
        </p:spPr>
        <p:txBody>
          <a:bodyPr/>
          <a:lstStyle/>
          <a:p>
            <a:endParaRPr lang="he-IL"/>
          </a:p>
        </p:txBody>
      </p:sp>
      <p:sp>
        <p:nvSpPr>
          <p:cNvPr id="16" name="Text 5">
            <a:extLst>
              <a:ext uri="{FF2B5EF4-FFF2-40B4-BE49-F238E27FC236}">
                <a16:creationId xmlns:a16="http://schemas.microsoft.com/office/drawing/2014/main" id="{83B6DE88-0F71-5D19-A35F-06A9E4998E43}"/>
              </a:ext>
            </a:extLst>
          </p:cNvPr>
          <p:cNvSpPr/>
          <p:nvPr/>
        </p:nvSpPr>
        <p:spPr>
          <a:xfrm>
            <a:off x="6321948" y="2710841"/>
            <a:ext cx="2805470" cy="3506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יישום תכנית עבודה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 6">
            <a:extLst>
              <a:ext uri="{FF2B5EF4-FFF2-40B4-BE49-F238E27FC236}">
                <a16:creationId xmlns:a16="http://schemas.microsoft.com/office/drawing/2014/main" id="{9EC63837-18FA-AC24-7D51-3BBD273A48BB}"/>
              </a:ext>
            </a:extLst>
          </p:cNvPr>
          <p:cNvSpPr/>
          <p:nvPr/>
        </p:nvSpPr>
        <p:spPr>
          <a:xfrm>
            <a:off x="4170192" y="3120719"/>
            <a:ext cx="7108984" cy="3590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00"/>
              </a:lnSpc>
              <a:buNone/>
            </a:pPr>
            <a:r>
              <a:rPr lang="en-US" sz="175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קידום פעולות שנקבעו בתכנית העבודה להשגת היעדים.</a:t>
            </a:r>
            <a:endParaRPr lang="en-US" sz="17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Shape 7">
            <a:extLst>
              <a:ext uri="{FF2B5EF4-FFF2-40B4-BE49-F238E27FC236}">
                <a16:creationId xmlns:a16="http://schemas.microsoft.com/office/drawing/2014/main" id="{1D949336-FD51-B6F1-CC28-2752C583DE45}"/>
              </a:ext>
            </a:extLst>
          </p:cNvPr>
          <p:cNvSpPr/>
          <p:nvPr/>
        </p:nvSpPr>
        <p:spPr>
          <a:xfrm>
            <a:off x="3938139" y="3825703"/>
            <a:ext cx="7573089" cy="1027528"/>
          </a:xfrm>
          <a:prstGeom prst="roundRect">
            <a:avLst>
              <a:gd name="adj" fmla="val 7204"/>
            </a:avLst>
          </a:prstGeom>
          <a:solidFill>
            <a:srgbClr val="CBFBF9"/>
          </a:solidFill>
          <a:ln w="7620">
            <a:solidFill>
              <a:srgbClr val="55B0A7"/>
            </a:solidFill>
            <a:prstDash val="solid"/>
          </a:ln>
        </p:spPr>
        <p:txBody>
          <a:bodyPr/>
          <a:lstStyle/>
          <a:p>
            <a:endParaRPr lang="he-IL"/>
          </a:p>
        </p:txBody>
      </p:sp>
      <p:sp>
        <p:nvSpPr>
          <p:cNvPr id="19" name="Text 8">
            <a:extLst>
              <a:ext uri="{FF2B5EF4-FFF2-40B4-BE49-F238E27FC236}">
                <a16:creationId xmlns:a16="http://schemas.microsoft.com/office/drawing/2014/main" id="{55EE8198-CC91-9844-B6A5-ABB852BB993D}"/>
              </a:ext>
            </a:extLst>
          </p:cNvPr>
          <p:cNvSpPr/>
          <p:nvPr/>
        </p:nvSpPr>
        <p:spPr>
          <a:xfrm>
            <a:off x="6321948" y="3960362"/>
            <a:ext cx="2805470" cy="3506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תיאום ושיתוף פעולה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 9">
            <a:extLst>
              <a:ext uri="{FF2B5EF4-FFF2-40B4-BE49-F238E27FC236}">
                <a16:creationId xmlns:a16="http://schemas.microsoft.com/office/drawing/2014/main" id="{9C6907DE-A2A8-DA56-FAF5-42232D66A00C}"/>
              </a:ext>
            </a:extLst>
          </p:cNvPr>
          <p:cNvSpPr/>
          <p:nvPr/>
        </p:nvSpPr>
        <p:spPr>
          <a:xfrm>
            <a:off x="4170192" y="4363508"/>
            <a:ext cx="7108984" cy="3590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00"/>
              </a:lnSpc>
              <a:buNone/>
            </a:pPr>
            <a:r>
              <a:rPr lang="en-US" sz="175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עבודה עם גורמים רלוונטיים ברשות המקומית ומחוצה לה.</a:t>
            </a:r>
            <a:endParaRPr lang="en-US" sz="17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Shape 10">
            <a:extLst>
              <a:ext uri="{FF2B5EF4-FFF2-40B4-BE49-F238E27FC236}">
                <a16:creationId xmlns:a16="http://schemas.microsoft.com/office/drawing/2014/main" id="{37795165-A564-7369-0F4F-B301C2BF765C}"/>
              </a:ext>
            </a:extLst>
          </p:cNvPr>
          <p:cNvSpPr/>
          <p:nvPr/>
        </p:nvSpPr>
        <p:spPr>
          <a:xfrm>
            <a:off x="3938139" y="5033927"/>
            <a:ext cx="7573089" cy="1027527"/>
          </a:xfrm>
          <a:prstGeom prst="roundRect">
            <a:avLst>
              <a:gd name="adj" fmla="val 7204"/>
            </a:avLst>
          </a:prstGeom>
          <a:solidFill>
            <a:srgbClr val="CBFBF9"/>
          </a:solidFill>
          <a:ln w="7620">
            <a:solidFill>
              <a:srgbClr val="55B0A7"/>
            </a:solidFill>
            <a:prstDash val="solid"/>
          </a:ln>
        </p:spPr>
        <p:txBody>
          <a:bodyPr/>
          <a:lstStyle/>
          <a:p>
            <a:endParaRPr lang="he-IL"/>
          </a:p>
        </p:txBody>
      </p:sp>
      <p:sp>
        <p:nvSpPr>
          <p:cNvPr id="22" name="Text 11">
            <a:extLst>
              <a:ext uri="{FF2B5EF4-FFF2-40B4-BE49-F238E27FC236}">
                <a16:creationId xmlns:a16="http://schemas.microsoft.com/office/drawing/2014/main" id="{492D73A1-08F8-35F5-AC73-C93D79AA9038}"/>
              </a:ext>
            </a:extLst>
          </p:cNvPr>
          <p:cNvSpPr/>
          <p:nvPr/>
        </p:nvSpPr>
        <p:spPr>
          <a:xfrm>
            <a:off x="6321948" y="5168587"/>
            <a:ext cx="2805470" cy="3506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he-IL" sz="2200" b="1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מעורבות </a:t>
            </a:r>
            <a:r>
              <a:rPr lang="en-US" sz="2200" b="1" dirty="0" err="1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ציבור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 12">
            <a:extLst>
              <a:ext uri="{FF2B5EF4-FFF2-40B4-BE49-F238E27FC236}">
                <a16:creationId xmlns:a16="http://schemas.microsoft.com/office/drawing/2014/main" id="{AC70B2F2-2954-62A2-B285-4B13DC327685}"/>
              </a:ext>
            </a:extLst>
          </p:cNvPr>
          <p:cNvSpPr/>
          <p:nvPr/>
        </p:nvSpPr>
        <p:spPr>
          <a:xfrm>
            <a:off x="4170192" y="5564113"/>
            <a:ext cx="7108984" cy="3590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00"/>
              </a:lnSpc>
              <a:buNone/>
            </a:pPr>
            <a:r>
              <a:rPr lang="he-IL" sz="175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פיתוח והעצמת מנהיגות מקומית מעורבת בקידום התהליכים העירוניים בשכונה</a:t>
            </a:r>
            <a:endParaRPr lang="en-US" sz="17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386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8D2E168-DF01-4F6C-9A43-5622964A7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>
                <a:solidFill>
                  <a:schemeClr val="tx1"/>
                </a:solidFill>
              </a:rPr>
              <a:t>מחויבות הרשות המקומית 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0030962-8230-4C8A-AC16-48B63B8D3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/>
              <a:t>מינוי ממונה רשותי</a:t>
            </a:r>
          </a:p>
          <a:p>
            <a:r>
              <a:rPr lang="he-IL" dirty="0"/>
              <a:t>איגום משאבים</a:t>
            </a:r>
          </a:p>
          <a:p>
            <a:r>
              <a:rPr lang="he-IL" dirty="0"/>
              <a:t>שיתוף פעולה עם הרשות הממשלתית ומרכז החקר ללמידה הדדית בין השכונות הנבחרות</a:t>
            </a:r>
          </a:p>
          <a:p>
            <a:r>
              <a:rPr lang="he-IL" dirty="0"/>
              <a:t>מתן המעטפת הנדרשת לעובדים השכונתיים – בדומה להתחייבויות הקבועות בהסכם להפעלת מינהלת</a:t>
            </a:r>
          </a:p>
        </p:txBody>
      </p:sp>
    </p:spTree>
    <p:extLst>
      <p:ext uri="{BB962C8B-B14F-4D97-AF65-F5344CB8AC3E}">
        <p14:creationId xmlns:p14="http://schemas.microsoft.com/office/powerpoint/2010/main" val="565031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74083-A1D4-9B55-BAE7-4C517D390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3">
            <a:extLst>
              <a:ext uri="{FF2B5EF4-FFF2-40B4-BE49-F238E27FC236}">
                <a16:creationId xmlns:a16="http://schemas.microsoft.com/office/drawing/2014/main" id="{295DF31C-9DAD-322E-D7D1-BF41C24DB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6931" y="-94731"/>
            <a:ext cx="7844297" cy="1325563"/>
          </a:xfrm>
        </p:spPr>
        <p:txBody>
          <a:bodyPr>
            <a:normAutofit/>
          </a:bodyPr>
          <a:lstStyle/>
          <a:p>
            <a:pPr marL="0" indent="0">
              <a:lnSpc>
                <a:spcPts val="5500"/>
              </a:lnSpc>
              <a:buNone/>
            </a:pPr>
            <a:r>
              <a:rPr lang="he-IL" sz="4400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ועדת היגוי</a:t>
            </a:r>
            <a:endParaRPr lang="en-US" sz="4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 1" descr="preencoded.png">
            <a:extLst>
              <a:ext uri="{FF2B5EF4-FFF2-40B4-BE49-F238E27FC236}">
                <a16:creationId xmlns:a16="http://schemas.microsoft.com/office/drawing/2014/main" id="{17F655D4-1D65-BD92-454B-FFBA59D50AF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328713" y="2123027"/>
            <a:ext cx="542449" cy="542449"/>
          </a:xfrm>
          <a:prstGeom prst="rect">
            <a:avLst/>
          </a:prstGeom>
        </p:spPr>
      </p:pic>
      <p:sp>
        <p:nvSpPr>
          <p:cNvPr id="3" name="Text 1">
            <a:extLst>
              <a:ext uri="{FF2B5EF4-FFF2-40B4-BE49-F238E27FC236}">
                <a16:creationId xmlns:a16="http://schemas.microsoft.com/office/drawing/2014/main" id="{511A455E-0E01-0214-3C81-BD995867C9C0}"/>
              </a:ext>
            </a:extLst>
          </p:cNvPr>
          <p:cNvSpPr/>
          <p:nvPr/>
        </p:nvSpPr>
        <p:spPr>
          <a:xfrm>
            <a:off x="8251942" y="2741379"/>
            <a:ext cx="2712482" cy="3389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3200" b="1" dirty="0">
                <a:solidFill>
                  <a:srgbClr val="403C4E"/>
                </a:solidFill>
                <a:ea typeface="Merriweather Bold" pitchFamily="34" charset="-122"/>
                <a:cs typeface="Calibri" panose="020F0502020204030204" pitchFamily="34" charset="0"/>
              </a:rPr>
              <a:t>הרכב הוועדה</a:t>
            </a:r>
            <a:endParaRPr lang="en-US" sz="3200" dirty="0">
              <a:cs typeface="Calibri" panose="020F0502020204030204" pitchFamily="34" charset="0"/>
            </a:endParaRPr>
          </a:p>
        </p:txBody>
      </p:sp>
      <p:sp>
        <p:nvSpPr>
          <p:cNvPr id="4" name="Text 2">
            <a:extLst>
              <a:ext uri="{FF2B5EF4-FFF2-40B4-BE49-F238E27FC236}">
                <a16:creationId xmlns:a16="http://schemas.microsoft.com/office/drawing/2014/main" id="{9B4E782B-D7EF-380E-59D5-1B2137A48905}"/>
              </a:ext>
            </a:extLst>
          </p:cNvPr>
          <p:cNvSpPr/>
          <p:nvPr/>
        </p:nvSpPr>
        <p:spPr>
          <a:xfrm>
            <a:off x="8251942" y="3308513"/>
            <a:ext cx="2457089" cy="1282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נציגים </a:t>
            </a: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מהרשות</a:t>
            </a: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המקומית</a:t>
            </a:r>
            <a:r>
              <a:rPr lang="he-IL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,</a:t>
            </a:r>
            <a:b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הרשות הממשלתית </a:t>
            </a:r>
            <a:b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</a:b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וגורמים</a:t>
            </a: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רלוונטיים</a:t>
            </a: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נוספים</a:t>
            </a:r>
            <a:endParaRPr lang="en-US" sz="2400" dirty="0">
              <a:cs typeface="Arial" panose="020B0604020202020204" pitchFamily="34" charset="0"/>
            </a:endParaRPr>
          </a:p>
        </p:txBody>
      </p:sp>
      <p:pic>
        <p:nvPicPr>
          <p:cNvPr id="5" name="Image 2" descr="preencoded.png">
            <a:extLst>
              <a:ext uri="{FF2B5EF4-FFF2-40B4-BE49-F238E27FC236}">
                <a16:creationId xmlns:a16="http://schemas.microsoft.com/office/drawing/2014/main" id="{CF52D2BA-AC80-6A1F-B15E-02BA8078B6B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24776" y="2090463"/>
            <a:ext cx="542449" cy="542449"/>
          </a:xfrm>
          <a:prstGeom prst="rect">
            <a:avLst/>
          </a:prstGeom>
        </p:spPr>
      </p:pic>
      <p:sp>
        <p:nvSpPr>
          <p:cNvPr id="6" name="Text 3">
            <a:extLst>
              <a:ext uri="{FF2B5EF4-FFF2-40B4-BE49-F238E27FC236}">
                <a16:creationId xmlns:a16="http://schemas.microsoft.com/office/drawing/2014/main" id="{32577D39-3624-6B55-8E9F-6215C2904EF7}"/>
              </a:ext>
            </a:extLst>
          </p:cNvPr>
          <p:cNvSpPr/>
          <p:nvPr/>
        </p:nvSpPr>
        <p:spPr>
          <a:xfrm>
            <a:off x="4781374" y="2741379"/>
            <a:ext cx="2712482" cy="3389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3200" b="1" dirty="0">
                <a:solidFill>
                  <a:srgbClr val="403C4E"/>
                </a:solidFill>
                <a:ea typeface="Merriweather Bold" pitchFamily="34" charset="-122"/>
                <a:cs typeface="Calibri" panose="020F0502020204030204" pitchFamily="34" charset="0"/>
              </a:rPr>
              <a:t>תפקידים</a:t>
            </a:r>
            <a:endParaRPr lang="en-US" sz="3200" dirty="0">
              <a:cs typeface="Calibri" panose="020F0502020204030204" pitchFamily="34" charset="0"/>
            </a:endParaRPr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52C6CABB-05E8-0DA4-0B1C-6505B4A811BD}"/>
              </a:ext>
            </a:extLst>
          </p:cNvPr>
          <p:cNvSpPr/>
          <p:nvPr/>
        </p:nvSpPr>
        <p:spPr>
          <a:xfrm>
            <a:off x="4642923" y="3210485"/>
            <a:ext cx="2963009" cy="12120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00"/>
              </a:lnSpc>
              <a:buNone/>
            </a:pPr>
            <a:r>
              <a:rPr lang="he-IL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אישור</a:t>
            </a: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תכנית</a:t>
            </a: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אסטרטגית</a:t>
            </a:r>
            <a:r>
              <a:rPr lang="he-IL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,</a:t>
            </a:r>
            <a:b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</a:b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אישור</a:t>
            </a: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תכנית</a:t>
            </a: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עבודה</a:t>
            </a: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 </a:t>
            </a:r>
            <a:b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</a:b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ומעקב</a:t>
            </a: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אחר</a:t>
            </a:r>
            <a:r>
              <a:rPr lang="en-US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ביצועה</a:t>
            </a:r>
            <a:endParaRPr lang="en-US" sz="2400" dirty="0">
              <a:cs typeface="Arial" panose="020B0604020202020204" pitchFamily="34" charset="0"/>
            </a:endParaRPr>
          </a:p>
        </p:txBody>
      </p:sp>
      <p:pic>
        <p:nvPicPr>
          <p:cNvPr id="10" name="Image 3" descr="preencoded.png">
            <a:extLst>
              <a:ext uri="{FF2B5EF4-FFF2-40B4-BE49-F238E27FC236}">
                <a16:creationId xmlns:a16="http://schemas.microsoft.com/office/drawing/2014/main" id="{747C78BD-BA9B-9CD7-7994-B3E87A34616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18065" y="2120221"/>
            <a:ext cx="542449" cy="542449"/>
          </a:xfrm>
          <a:prstGeom prst="rect">
            <a:avLst/>
          </a:prstGeom>
        </p:spPr>
      </p:pic>
      <p:sp>
        <p:nvSpPr>
          <p:cNvPr id="15" name="Text 5">
            <a:extLst>
              <a:ext uri="{FF2B5EF4-FFF2-40B4-BE49-F238E27FC236}">
                <a16:creationId xmlns:a16="http://schemas.microsoft.com/office/drawing/2014/main" id="{DCF51834-695D-FD1F-5EC6-98339A32A953}"/>
              </a:ext>
            </a:extLst>
          </p:cNvPr>
          <p:cNvSpPr/>
          <p:nvPr/>
        </p:nvSpPr>
        <p:spPr>
          <a:xfrm>
            <a:off x="1433048" y="2741379"/>
            <a:ext cx="2712482" cy="3389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he-IL" sz="3200" b="1" dirty="0">
                <a:solidFill>
                  <a:srgbClr val="403C4E"/>
                </a:solidFill>
                <a:ea typeface="Merriweather Bold" pitchFamily="34" charset="-122"/>
                <a:cs typeface="Calibri" panose="020F0502020204030204" pitchFamily="34" charset="0"/>
              </a:rPr>
              <a:t>הסכמה הדדית</a:t>
            </a:r>
            <a:endParaRPr lang="en-US" sz="3200" dirty="0">
              <a:cs typeface="Calibri" panose="020F0502020204030204" pitchFamily="34" charset="0"/>
            </a:endParaRPr>
          </a:p>
        </p:txBody>
      </p:sp>
      <p:sp>
        <p:nvSpPr>
          <p:cNvPr id="24" name="Text 6">
            <a:extLst>
              <a:ext uri="{FF2B5EF4-FFF2-40B4-BE49-F238E27FC236}">
                <a16:creationId xmlns:a16="http://schemas.microsoft.com/office/drawing/2014/main" id="{7AE5790A-CC06-A353-A5EB-089770D21336}"/>
              </a:ext>
            </a:extLst>
          </p:cNvPr>
          <p:cNvSpPr/>
          <p:nvPr/>
        </p:nvSpPr>
        <p:spPr>
          <a:xfrm>
            <a:off x="1631585" y="3210485"/>
            <a:ext cx="2306517" cy="12120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00"/>
              </a:lnSpc>
              <a:buNone/>
            </a:pPr>
            <a:r>
              <a:rPr lang="he-IL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החלטות הוועדה </a:t>
            </a:r>
          </a:p>
          <a:p>
            <a:pPr marL="0" indent="0" algn="ctr">
              <a:lnSpc>
                <a:spcPts val="2700"/>
              </a:lnSpc>
              <a:buNone/>
            </a:pPr>
            <a:r>
              <a:rPr lang="he-IL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יתקבלו בהסכמה הדדית </a:t>
            </a:r>
          </a:p>
          <a:p>
            <a:pPr marL="0" indent="0" algn="ctr">
              <a:lnSpc>
                <a:spcPts val="2700"/>
              </a:lnSpc>
              <a:buNone/>
            </a:pPr>
            <a:r>
              <a:rPr lang="he-IL" sz="2400" dirty="0">
                <a:solidFill>
                  <a:srgbClr val="403C4E"/>
                </a:solidFill>
                <a:ea typeface="Open Sans" pitchFamily="34" charset="-122"/>
                <a:cs typeface="Arial" panose="020B0604020202020204" pitchFamily="34" charset="0"/>
              </a:rPr>
              <a:t>בין השותפים</a:t>
            </a:r>
            <a:endParaRPr lang="en-US" sz="2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9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8C8DBE-6891-4416-F3D6-AE701EEC5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3">
            <a:extLst>
              <a:ext uri="{FF2B5EF4-FFF2-40B4-BE49-F238E27FC236}">
                <a16:creationId xmlns:a16="http://schemas.microsoft.com/office/drawing/2014/main" id="{F84221B5-C02B-C06B-0CE9-EE48F0456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3454" y="-94731"/>
            <a:ext cx="5857774" cy="1325563"/>
          </a:xfrm>
        </p:spPr>
        <p:txBody>
          <a:bodyPr>
            <a:normAutofit/>
          </a:bodyPr>
          <a:lstStyle/>
          <a:p>
            <a:pPr marL="0" indent="0">
              <a:lnSpc>
                <a:spcPts val="5500"/>
              </a:lnSpc>
              <a:buNone/>
            </a:pPr>
            <a:r>
              <a:rPr lang="he-IL" sz="4400" b="1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תקופת ההתקשרות</a:t>
            </a: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hape 1">
            <a:extLst>
              <a:ext uri="{FF2B5EF4-FFF2-40B4-BE49-F238E27FC236}">
                <a16:creationId xmlns:a16="http://schemas.microsoft.com/office/drawing/2014/main" id="{8639635D-2E24-0A95-45A4-4214D6BFEB96}"/>
              </a:ext>
            </a:extLst>
          </p:cNvPr>
          <p:cNvSpPr/>
          <p:nvPr/>
        </p:nvSpPr>
        <p:spPr>
          <a:xfrm>
            <a:off x="11317147" y="2716922"/>
            <a:ext cx="30480" cy="72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endParaRPr lang="he-IL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4">
            <a:extLst>
              <a:ext uri="{FF2B5EF4-FFF2-40B4-BE49-F238E27FC236}">
                <a16:creationId xmlns:a16="http://schemas.microsoft.com/office/drawing/2014/main" id="{26CCB119-54D1-77BA-6407-F687FCC14A58}"/>
              </a:ext>
            </a:extLst>
          </p:cNvPr>
          <p:cNvSpPr/>
          <p:nvPr/>
        </p:nvSpPr>
        <p:spPr>
          <a:xfrm>
            <a:off x="5934808" y="2445304"/>
            <a:ext cx="4472838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מיום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חתימת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ההסכם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עד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31.12.2025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7">
            <a:extLst>
              <a:ext uri="{FF2B5EF4-FFF2-40B4-BE49-F238E27FC236}">
                <a16:creationId xmlns:a16="http://schemas.microsoft.com/office/drawing/2014/main" id="{32FE50CD-80A5-EB61-8A44-20AAE0AA0C3F}"/>
              </a:ext>
            </a:extLst>
          </p:cNvPr>
          <p:cNvSpPr/>
          <p:nvPr/>
        </p:nvSpPr>
        <p:spPr>
          <a:xfrm>
            <a:off x="7321546" y="3353766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800" b="1" dirty="0" err="1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אופציה</a:t>
            </a:r>
            <a:r>
              <a:rPr lang="en-US" sz="2800" b="1" dirty="0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להארכה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3">
            <a:extLst>
              <a:ext uri="{FF2B5EF4-FFF2-40B4-BE49-F238E27FC236}">
                <a16:creationId xmlns:a16="http://schemas.microsoft.com/office/drawing/2014/main" id="{C3104D4E-765F-C82D-55C4-51D0FD92051F}"/>
              </a:ext>
            </a:extLst>
          </p:cNvPr>
          <p:cNvSpPr/>
          <p:nvPr/>
        </p:nvSpPr>
        <p:spPr>
          <a:xfrm>
            <a:off x="7321643" y="2059541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800" b="1" dirty="0" err="1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תקופה</a:t>
            </a:r>
            <a:r>
              <a:rPr lang="en-US" sz="2800" b="1" dirty="0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ראשונית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8">
            <a:extLst>
              <a:ext uri="{FF2B5EF4-FFF2-40B4-BE49-F238E27FC236}">
                <a16:creationId xmlns:a16="http://schemas.microsoft.com/office/drawing/2014/main" id="{948C5A16-07B7-A19A-86FE-F5C169E7C145}"/>
              </a:ext>
            </a:extLst>
          </p:cNvPr>
          <p:cNvSpPr/>
          <p:nvPr/>
        </p:nvSpPr>
        <p:spPr>
          <a:xfrm>
            <a:off x="3793865" y="3721416"/>
            <a:ext cx="661368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אפשרות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להארכה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בארבע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תקופות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נוספות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בנות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שנה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כל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אחת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11">
            <a:extLst>
              <a:ext uri="{FF2B5EF4-FFF2-40B4-BE49-F238E27FC236}">
                <a16:creationId xmlns:a16="http://schemas.microsoft.com/office/drawing/2014/main" id="{84307B6A-DCA6-9656-B92A-8E546DAAA163}"/>
              </a:ext>
            </a:extLst>
          </p:cNvPr>
          <p:cNvSpPr/>
          <p:nvPr/>
        </p:nvSpPr>
        <p:spPr>
          <a:xfrm>
            <a:off x="6705481" y="4517436"/>
            <a:ext cx="370201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800" b="1" dirty="0" err="1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תנאים</a:t>
            </a:r>
            <a:r>
              <a:rPr lang="en-US" sz="2800" b="1" dirty="0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להארכה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12">
            <a:extLst>
              <a:ext uri="{FF2B5EF4-FFF2-40B4-BE49-F238E27FC236}">
                <a16:creationId xmlns:a16="http://schemas.microsoft.com/office/drawing/2014/main" id="{E220451C-6EE3-3A21-AECB-DDFF9A6F7A2F}"/>
              </a:ext>
            </a:extLst>
          </p:cNvPr>
          <p:cNvSpPr/>
          <p:nvPr/>
        </p:nvSpPr>
        <p:spPr>
          <a:xfrm>
            <a:off x="3793710" y="4892699"/>
            <a:ext cx="661368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בכפוף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לשיקול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דעת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הרשות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הממשלתית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ועמידה</a:t>
            </a:r>
            <a:r>
              <a:rPr lang="en-US" sz="28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בהתחייבויות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hape 1">
            <a:extLst>
              <a:ext uri="{FF2B5EF4-FFF2-40B4-BE49-F238E27FC236}">
                <a16:creationId xmlns:a16="http://schemas.microsoft.com/office/drawing/2014/main" id="{76FE388F-0367-4DB3-C2CC-48B2BB22DE1D}"/>
              </a:ext>
            </a:extLst>
          </p:cNvPr>
          <p:cNvSpPr/>
          <p:nvPr/>
        </p:nvSpPr>
        <p:spPr>
          <a:xfrm>
            <a:off x="11317147" y="3992126"/>
            <a:ext cx="30480" cy="72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endParaRPr lang="he-IL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Shape 1">
            <a:extLst>
              <a:ext uri="{FF2B5EF4-FFF2-40B4-BE49-F238E27FC236}">
                <a16:creationId xmlns:a16="http://schemas.microsoft.com/office/drawing/2014/main" id="{84E1D17A-4EA3-B5AF-0F7C-F71222543E57}"/>
              </a:ext>
            </a:extLst>
          </p:cNvPr>
          <p:cNvSpPr/>
          <p:nvPr/>
        </p:nvSpPr>
        <p:spPr>
          <a:xfrm rot="5400000">
            <a:off x="10769396" y="2175644"/>
            <a:ext cx="30480" cy="54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pPr algn="l" rtl="0"/>
            <a:endParaRPr lang="he-I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F827D01-1D66-DC00-1A9E-67815DA439D9}"/>
              </a:ext>
            </a:extLst>
          </p:cNvPr>
          <p:cNvGrpSpPr/>
          <p:nvPr/>
        </p:nvGrpSpPr>
        <p:grpSpPr>
          <a:xfrm>
            <a:off x="11054733" y="2172354"/>
            <a:ext cx="555427" cy="555427"/>
            <a:chOff x="10878887" y="1723292"/>
            <a:chExt cx="555427" cy="555427"/>
          </a:xfrm>
        </p:grpSpPr>
        <p:sp>
          <p:nvSpPr>
            <p:cNvPr id="27" name="Shape 1">
              <a:extLst>
                <a:ext uri="{FF2B5EF4-FFF2-40B4-BE49-F238E27FC236}">
                  <a16:creationId xmlns:a16="http://schemas.microsoft.com/office/drawing/2014/main" id="{E890CD23-FE95-29CD-3DF3-8BAC84958D06}"/>
                </a:ext>
              </a:extLst>
            </p:cNvPr>
            <p:cNvSpPr/>
            <p:nvPr/>
          </p:nvSpPr>
          <p:spPr>
            <a:xfrm>
              <a:off x="10878887" y="1723292"/>
              <a:ext cx="555427" cy="555427"/>
            </a:xfrm>
            <a:prstGeom prst="roundRect">
              <a:avLst>
                <a:gd name="adj" fmla="val 18669"/>
              </a:avLst>
            </a:prstGeom>
            <a:solidFill>
              <a:srgbClr val="55B0A7">
                <a:alpha val="40000"/>
              </a:srgbClr>
            </a:solidFill>
            <a:ln w="15240">
              <a:solidFill>
                <a:srgbClr val="55B0A7"/>
              </a:solidFill>
              <a:prstDash val="solid"/>
            </a:ln>
          </p:spPr>
          <p:txBody>
            <a:bodyPr/>
            <a:lstStyle/>
            <a:p>
              <a:endParaRPr lang="he-IL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 2">
              <a:extLst>
                <a:ext uri="{FF2B5EF4-FFF2-40B4-BE49-F238E27FC236}">
                  <a16:creationId xmlns:a16="http://schemas.microsoft.com/office/drawing/2014/main" id="{A5DA5F9F-5684-1C96-4D4B-C8379857D522}"/>
                </a:ext>
              </a:extLst>
            </p:cNvPr>
            <p:cNvSpPr/>
            <p:nvPr/>
          </p:nvSpPr>
          <p:spPr>
            <a:xfrm>
              <a:off x="11071768" y="1815804"/>
              <a:ext cx="169664" cy="370284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900"/>
                </a:lnSpc>
                <a:buNone/>
              </a:pPr>
              <a:r>
                <a:rPr lang="en-US" sz="3200" b="1" dirty="0">
                  <a:solidFill>
                    <a:srgbClr val="403C4E"/>
                  </a:solidFill>
                  <a:latin typeface="Arial" panose="020B0604020202020204" pitchFamily="34" charset="0"/>
                  <a:ea typeface="Merriweather Bold" pitchFamily="34" charset="-122"/>
                  <a:cs typeface="Arial" panose="020B0604020202020204" pitchFamily="34" charset="0"/>
                </a:rPr>
                <a:t>1</a:t>
              </a: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76C3BC1-FBEA-C79C-2186-294D4034EDA0}"/>
              </a:ext>
            </a:extLst>
          </p:cNvPr>
          <p:cNvGrpSpPr/>
          <p:nvPr/>
        </p:nvGrpSpPr>
        <p:grpSpPr>
          <a:xfrm>
            <a:off x="11054733" y="3445491"/>
            <a:ext cx="555427" cy="555427"/>
            <a:chOff x="10878887" y="2996429"/>
            <a:chExt cx="555427" cy="555427"/>
          </a:xfrm>
        </p:grpSpPr>
        <p:sp>
          <p:nvSpPr>
            <p:cNvPr id="30" name="Shape 5">
              <a:extLst>
                <a:ext uri="{FF2B5EF4-FFF2-40B4-BE49-F238E27FC236}">
                  <a16:creationId xmlns:a16="http://schemas.microsoft.com/office/drawing/2014/main" id="{E75232AC-0DF2-63C2-2262-00F752F56198}"/>
                </a:ext>
              </a:extLst>
            </p:cNvPr>
            <p:cNvSpPr/>
            <p:nvPr/>
          </p:nvSpPr>
          <p:spPr>
            <a:xfrm>
              <a:off x="10878887" y="2996429"/>
              <a:ext cx="555427" cy="555427"/>
            </a:xfrm>
            <a:prstGeom prst="roundRect">
              <a:avLst>
                <a:gd name="adj" fmla="val 18669"/>
              </a:avLst>
            </a:prstGeom>
            <a:solidFill>
              <a:srgbClr val="55B0A7">
                <a:alpha val="40000"/>
              </a:srgbClr>
            </a:solidFill>
            <a:ln w="15240">
              <a:solidFill>
                <a:srgbClr val="55B0A7"/>
              </a:solidFill>
              <a:prstDash val="solid"/>
            </a:ln>
          </p:spPr>
          <p:txBody>
            <a:bodyPr/>
            <a:lstStyle/>
            <a:p>
              <a:endParaRPr lang="he-IL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 6">
              <a:extLst>
                <a:ext uri="{FF2B5EF4-FFF2-40B4-BE49-F238E27FC236}">
                  <a16:creationId xmlns:a16="http://schemas.microsoft.com/office/drawing/2014/main" id="{C1AFD47A-392F-1F70-0827-D862EF0ABD6C}"/>
                </a:ext>
              </a:extLst>
            </p:cNvPr>
            <p:cNvSpPr/>
            <p:nvPr/>
          </p:nvSpPr>
          <p:spPr>
            <a:xfrm>
              <a:off x="11044503" y="3115317"/>
              <a:ext cx="224076" cy="370284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900"/>
                </a:lnSpc>
                <a:buNone/>
              </a:pPr>
              <a:r>
                <a:rPr lang="en-US" sz="3200" b="1" dirty="0">
                  <a:solidFill>
                    <a:srgbClr val="403C4E"/>
                  </a:solidFill>
                  <a:latin typeface="Arial" panose="020B0604020202020204" pitchFamily="34" charset="0"/>
                  <a:ea typeface="Merriweather Bold" pitchFamily="34" charset="-122"/>
                  <a:cs typeface="Arial" panose="020B0604020202020204" pitchFamily="34" charset="0"/>
                </a:rPr>
                <a:t>2</a:t>
              </a: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0B283B8-F1D0-9B91-52EE-FF5A5182AC82}"/>
              </a:ext>
            </a:extLst>
          </p:cNvPr>
          <p:cNvGrpSpPr/>
          <p:nvPr/>
        </p:nvGrpSpPr>
        <p:grpSpPr>
          <a:xfrm>
            <a:off x="11054733" y="4712272"/>
            <a:ext cx="555427" cy="555427"/>
            <a:chOff x="10878887" y="4254418"/>
            <a:chExt cx="555427" cy="555427"/>
          </a:xfrm>
        </p:grpSpPr>
        <p:sp>
          <p:nvSpPr>
            <p:cNvPr id="33" name="Shape 9">
              <a:extLst>
                <a:ext uri="{FF2B5EF4-FFF2-40B4-BE49-F238E27FC236}">
                  <a16:creationId xmlns:a16="http://schemas.microsoft.com/office/drawing/2014/main" id="{85E687F8-990E-0B31-7594-02AD2BB284FA}"/>
                </a:ext>
              </a:extLst>
            </p:cNvPr>
            <p:cNvSpPr/>
            <p:nvPr/>
          </p:nvSpPr>
          <p:spPr>
            <a:xfrm>
              <a:off x="10878887" y="4254418"/>
              <a:ext cx="555427" cy="555427"/>
            </a:xfrm>
            <a:prstGeom prst="roundRect">
              <a:avLst>
                <a:gd name="adj" fmla="val 18669"/>
              </a:avLst>
            </a:prstGeom>
            <a:solidFill>
              <a:srgbClr val="55B0A7">
                <a:alpha val="40000"/>
              </a:srgbClr>
            </a:solidFill>
            <a:ln w="15240">
              <a:solidFill>
                <a:srgbClr val="55B0A7"/>
              </a:solidFill>
              <a:prstDash val="solid"/>
            </a:ln>
          </p:spPr>
          <p:txBody>
            <a:bodyPr/>
            <a:lstStyle/>
            <a:p>
              <a:endParaRPr lang="he-IL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 10">
              <a:extLst>
                <a:ext uri="{FF2B5EF4-FFF2-40B4-BE49-F238E27FC236}">
                  <a16:creationId xmlns:a16="http://schemas.microsoft.com/office/drawing/2014/main" id="{F579E5DE-C6C7-A3EA-B6BA-6D61468B16F6}"/>
                </a:ext>
              </a:extLst>
            </p:cNvPr>
            <p:cNvSpPr/>
            <p:nvPr/>
          </p:nvSpPr>
          <p:spPr>
            <a:xfrm>
              <a:off x="11051765" y="4364514"/>
              <a:ext cx="209669" cy="370284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900"/>
                </a:lnSpc>
                <a:buNone/>
              </a:pPr>
              <a:r>
                <a:rPr lang="en-US" sz="3200" b="1" dirty="0">
                  <a:solidFill>
                    <a:srgbClr val="403C4E"/>
                  </a:solidFill>
                  <a:latin typeface="Arial" panose="020B0604020202020204" pitchFamily="34" charset="0"/>
                  <a:ea typeface="Merriweather Bold" pitchFamily="34" charset="-122"/>
                  <a:cs typeface="Arial" panose="020B0604020202020204" pitchFamily="34" charset="0"/>
                </a:rPr>
                <a:t>3</a:t>
              </a: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Shape 1">
            <a:extLst>
              <a:ext uri="{FF2B5EF4-FFF2-40B4-BE49-F238E27FC236}">
                <a16:creationId xmlns:a16="http://schemas.microsoft.com/office/drawing/2014/main" id="{A25C379A-42EF-DBC8-1B42-5B4BC0214FDC}"/>
              </a:ext>
            </a:extLst>
          </p:cNvPr>
          <p:cNvSpPr/>
          <p:nvPr/>
        </p:nvSpPr>
        <p:spPr>
          <a:xfrm rot="5400000">
            <a:off x="10769396" y="3445390"/>
            <a:ext cx="30480" cy="54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pPr algn="l" rtl="0"/>
            <a:endParaRPr lang="he-I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Shape 1">
            <a:extLst>
              <a:ext uri="{FF2B5EF4-FFF2-40B4-BE49-F238E27FC236}">
                <a16:creationId xmlns:a16="http://schemas.microsoft.com/office/drawing/2014/main" id="{FABFC4BB-DE2F-56B1-2F30-2C1A249C2695}"/>
              </a:ext>
            </a:extLst>
          </p:cNvPr>
          <p:cNvSpPr/>
          <p:nvPr/>
        </p:nvSpPr>
        <p:spPr>
          <a:xfrm rot="5400000">
            <a:off x="10769396" y="4728580"/>
            <a:ext cx="30480" cy="54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pPr algn="l" rtl="0"/>
            <a:endParaRPr lang="he-I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08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CC5AED-F4DC-9030-AF60-19336B2BC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3">
            <a:extLst>
              <a:ext uri="{FF2B5EF4-FFF2-40B4-BE49-F238E27FC236}">
                <a16:creationId xmlns:a16="http://schemas.microsoft.com/office/drawing/2014/main" id="{BD2C22CC-8F89-F666-A380-E0197F9B6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3454" y="-94731"/>
            <a:ext cx="5857774" cy="1325563"/>
          </a:xfrm>
        </p:spPr>
        <p:txBody>
          <a:bodyPr>
            <a:normAutofit/>
          </a:bodyPr>
          <a:lstStyle/>
          <a:p>
            <a:pPr marL="0" indent="0">
              <a:lnSpc>
                <a:spcPts val="5500"/>
              </a:lnSpc>
              <a:buNone/>
            </a:pPr>
            <a:r>
              <a:rPr lang="he-IL" sz="4400" b="1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לוחות זמנים</a:t>
            </a: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04E78F18-66A8-0CA5-4CE6-9AABB8B4D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64" y="1741470"/>
            <a:ext cx="2431551" cy="3647326"/>
          </a:xfrm>
          <a:prstGeom prst="rect">
            <a:avLst/>
          </a:prstGeom>
        </p:spPr>
      </p:pic>
      <p:pic>
        <p:nvPicPr>
          <p:cNvPr id="3" name="Image 1" descr="preencoded.png">
            <a:extLst>
              <a:ext uri="{FF2B5EF4-FFF2-40B4-BE49-F238E27FC236}">
                <a16:creationId xmlns:a16="http://schemas.microsoft.com/office/drawing/2014/main" id="{545D3F97-7413-6EA2-2EB0-25335CD6DE5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55B0A7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0527247" y="1682868"/>
            <a:ext cx="828498" cy="1325564"/>
          </a:xfrm>
          <a:prstGeom prst="rect">
            <a:avLst/>
          </a:prstGeom>
        </p:spPr>
      </p:pic>
      <p:pic>
        <p:nvPicPr>
          <p:cNvPr id="4" name="Image 2" descr="preencoded.png">
            <a:extLst>
              <a:ext uri="{FF2B5EF4-FFF2-40B4-BE49-F238E27FC236}">
                <a16:creationId xmlns:a16="http://schemas.microsoft.com/office/drawing/2014/main" id="{ECB4012A-280E-019E-8EE9-6355F7DE239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55B0A7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0527247" y="3008432"/>
            <a:ext cx="828498" cy="1325564"/>
          </a:xfrm>
          <a:prstGeom prst="rect">
            <a:avLst/>
          </a:prstGeom>
        </p:spPr>
      </p:pic>
      <p:pic>
        <p:nvPicPr>
          <p:cNvPr id="5" name="Image 3" descr="preencoded.png">
            <a:extLst>
              <a:ext uri="{FF2B5EF4-FFF2-40B4-BE49-F238E27FC236}">
                <a16:creationId xmlns:a16="http://schemas.microsoft.com/office/drawing/2014/main" id="{35F3F5D6-9608-2AC0-6F85-050548832B4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55B0A7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0527247" y="4333996"/>
            <a:ext cx="828498" cy="1325564"/>
          </a:xfrm>
          <a:prstGeom prst="rect">
            <a:avLst/>
          </a:prstGeom>
        </p:spPr>
      </p:pic>
      <p:sp>
        <p:nvSpPr>
          <p:cNvPr id="9" name="Text 3">
            <a:extLst>
              <a:ext uri="{FF2B5EF4-FFF2-40B4-BE49-F238E27FC236}">
                <a16:creationId xmlns:a16="http://schemas.microsoft.com/office/drawing/2014/main" id="{4B5A2C45-BC29-C4FE-61C7-729393D25F11}"/>
              </a:ext>
            </a:extLst>
          </p:cNvPr>
          <p:cNvSpPr/>
          <p:nvPr/>
        </p:nvSpPr>
        <p:spPr>
          <a:xfrm>
            <a:off x="7306306" y="3240702"/>
            <a:ext cx="3013472" cy="3765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950"/>
              </a:lnSpc>
              <a:buNone/>
            </a:pPr>
            <a:r>
              <a:rPr lang="en-US" sz="2800" b="1" dirty="0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הגשה מקוונת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4">
            <a:extLst>
              <a:ext uri="{FF2B5EF4-FFF2-40B4-BE49-F238E27FC236}">
                <a16:creationId xmlns:a16="http://schemas.microsoft.com/office/drawing/2014/main" id="{85FB5C88-1EB8-7F2D-6C69-B263A021BFE1}"/>
              </a:ext>
            </a:extLst>
          </p:cNvPr>
          <p:cNvSpPr/>
          <p:nvPr/>
        </p:nvSpPr>
        <p:spPr>
          <a:xfrm>
            <a:off x="4430113" y="3565133"/>
            <a:ext cx="5889665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he-IL" sz="24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מועד הגשה – </a:t>
            </a:r>
            <a:r>
              <a:rPr lang="en-US" sz="24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עד</a:t>
            </a:r>
            <a:r>
              <a:rPr lang="he-IL" sz="24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ליום</a:t>
            </a:r>
            <a:r>
              <a:rPr lang="en-US" sz="24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25.11.24 </a:t>
            </a:r>
            <a:r>
              <a:rPr lang="he-IL" sz="24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בשעה</a:t>
            </a:r>
            <a:r>
              <a:rPr lang="en-US" sz="24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15:00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5">
            <a:extLst>
              <a:ext uri="{FF2B5EF4-FFF2-40B4-BE49-F238E27FC236}">
                <a16:creationId xmlns:a16="http://schemas.microsoft.com/office/drawing/2014/main" id="{3AEE8F4C-4777-0D78-B5B9-3FD9631A1B94}"/>
              </a:ext>
            </a:extLst>
          </p:cNvPr>
          <p:cNvSpPr/>
          <p:nvPr/>
        </p:nvSpPr>
        <p:spPr>
          <a:xfrm>
            <a:off x="7324227" y="4526821"/>
            <a:ext cx="3013472" cy="3765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950"/>
              </a:lnSpc>
              <a:buNone/>
            </a:pPr>
            <a:r>
              <a:rPr lang="he-IL" sz="2800" b="1" dirty="0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ראיונות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6">
            <a:extLst>
              <a:ext uri="{FF2B5EF4-FFF2-40B4-BE49-F238E27FC236}">
                <a16:creationId xmlns:a16="http://schemas.microsoft.com/office/drawing/2014/main" id="{372E0F20-EDBF-51D1-0D61-FCB529EBA78B}"/>
              </a:ext>
            </a:extLst>
          </p:cNvPr>
          <p:cNvSpPr/>
          <p:nvPr/>
        </p:nvSpPr>
        <p:spPr>
          <a:xfrm>
            <a:off x="4448034" y="4881778"/>
            <a:ext cx="5889665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he-IL" sz="24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הראיונות עם הרשויות המקומיות יתקיימו ב-16.12.24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5">
            <a:extLst>
              <a:ext uri="{FF2B5EF4-FFF2-40B4-BE49-F238E27FC236}">
                <a16:creationId xmlns:a16="http://schemas.microsoft.com/office/drawing/2014/main" id="{741BB067-1A59-4875-8F09-7B980EE48C88}"/>
              </a:ext>
            </a:extLst>
          </p:cNvPr>
          <p:cNvSpPr/>
          <p:nvPr/>
        </p:nvSpPr>
        <p:spPr>
          <a:xfrm>
            <a:off x="7297335" y="1909133"/>
            <a:ext cx="3013472" cy="3765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950"/>
              </a:lnSpc>
              <a:buNone/>
            </a:pPr>
            <a:r>
              <a:rPr lang="en-US" sz="2800" b="1" dirty="0">
                <a:solidFill>
                  <a:srgbClr val="403C4E"/>
                </a:solidFill>
                <a:latin typeface="Arial" panose="020B0604020202020204" pitchFamily="34" charset="0"/>
                <a:ea typeface="Merriweather Bold" pitchFamily="34" charset="-122"/>
                <a:cs typeface="Arial" panose="020B0604020202020204" pitchFamily="34" charset="0"/>
              </a:rPr>
              <a:t>שאלות והבהרות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6">
            <a:extLst>
              <a:ext uri="{FF2B5EF4-FFF2-40B4-BE49-F238E27FC236}">
                <a16:creationId xmlns:a16="http://schemas.microsoft.com/office/drawing/2014/main" id="{3B1013DA-3CD9-4242-9496-107F4AC44BEC}"/>
              </a:ext>
            </a:extLst>
          </p:cNvPr>
          <p:cNvSpPr/>
          <p:nvPr/>
        </p:nvSpPr>
        <p:spPr>
          <a:xfrm>
            <a:off x="4421142" y="2264090"/>
            <a:ext cx="5889665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ניתן לשלוח </a:t>
            </a:r>
            <a:r>
              <a:rPr lang="en-US" sz="24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שאלות</a:t>
            </a:r>
            <a:r>
              <a:rPr lang="en-US" sz="24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עד10.11.24 </a:t>
            </a:r>
            <a:r>
              <a:rPr lang="he-IL" sz="24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בשעה</a:t>
            </a:r>
            <a:r>
              <a:rPr lang="en-US" sz="2400" dirty="0">
                <a:solidFill>
                  <a:srgbClr val="403C4E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 15:00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431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19095" y="2377279"/>
            <a:ext cx="10515600" cy="1325563"/>
          </a:xfrm>
        </p:spPr>
        <p:txBody>
          <a:bodyPr/>
          <a:lstStyle/>
          <a:p>
            <a:r>
              <a:rPr lang="he-IL" sz="6600" dirty="0"/>
              <a:t>שאלות?</a:t>
            </a:r>
          </a:p>
        </p:txBody>
      </p:sp>
    </p:spTree>
    <p:extLst>
      <p:ext uri="{BB962C8B-B14F-4D97-AF65-F5344CB8AC3E}">
        <p14:creationId xmlns:p14="http://schemas.microsoft.com/office/powerpoint/2010/main" val="3568522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>
                <a:solidFill>
                  <a:srgbClr val="13425D"/>
                </a:solidFill>
              </a:rPr>
              <a:t>רקע</a:t>
            </a:r>
          </a:p>
        </p:txBody>
      </p:sp>
      <p:sp>
        <p:nvSpPr>
          <p:cNvPr id="5" name="מציין מיקום תוכן 4"/>
          <p:cNvSpPr>
            <a:spLocks noGrp="1"/>
          </p:cNvSpPr>
          <p:nvPr>
            <p:ph idx="1"/>
          </p:nvPr>
        </p:nvSpPr>
        <p:spPr>
          <a:xfrm>
            <a:off x="401216" y="1094282"/>
            <a:ext cx="10952584" cy="5557530"/>
          </a:xfrm>
        </p:spPr>
        <p:txBody>
          <a:bodyPr>
            <a:normAutofit/>
          </a:bodyPr>
          <a:lstStyle/>
          <a:p>
            <a:pPr marL="447675" indent="-447675">
              <a:lnSpc>
                <a:spcPct val="150000"/>
              </a:lnSpc>
            </a:pPr>
            <a:r>
              <a:rPr lang="he-IL" b="1" dirty="0"/>
              <a:t>המטרה</a:t>
            </a:r>
            <a:r>
              <a:rPr lang="he-IL" dirty="0"/>
              <a:t>:</a:t>
            </a:r>
            <a:r>
              <a:rPr lang="en-US" dirty="0"/>
              <a:t> </a:t>
            </a:r>
            <a:r>
              <a:rPr lang="he-IL" dirty="0"/>
              <a:t>רתימת תהליכי התחדשות עירונית משמעותיים בשכונות נבחרות, להשגת יעדים חברתיים וקהילתיים נדרשים בהן.</a:t>
            </a:r>
          </a:p>
          <a:p>
            <a:pPr marL="447675" indent="-447675">
              <a:lnSpc>
                <a:spcPct val="150000"/>
              </a:lnSpc>
            </a:pPr>
            <a:r>
              <a:rPr lang="he-IL" b="1" dirty="0"/>
              <a:t>הסיוע:</a:t>
            </a:r>
            <a:r>
              <a:rPr lang="en-US" b="1" dirty="0"/>
              <a:t> </a:t>
            </a:r>
            <a:r>
              <a:rPr lang="he-IL" dirty="0"/>
              <a:t>השתתפות במימון העסקת </a:t>
            </a:r>
            <a:r>
              <a:rPr lang="he-IL" b="1" dirty="0"/>
              <a:t>עובדים שכונתיים ייעודיים </a:t>
            </a:r>
            <a:r>
              <a:rPr lang="he-IL" dirty="0"/>
              <a:t>לשכונות שייבחרו.</a:t>
            </a:r>
          </a:p>
          <a:p>
            <a:pPr marL="447675" indent="-447675">
              <a:lnSpc>
                <a:spcPct val="150000"/>
              </a:lnSpc>
            </a:pPr>
            <a:r>
              <a:rPr lang="he-IL" b="1" dirty="0"/>
              <a:t>המשימה:</a:t>
            </a:r>
            <a:r>
              <a:rPr lang="en-US" b="1" dirty="0"/>
              <a:t> </a:t>
            </a:r>
            <a:r>
              <a:rPr lang="he-IL" b="1" dirty="0"/>
              <a:t>העובדים השכונתיים </a:t>
            </a:r>
            <a:r>
              <a:rPr lang="he-IL" dirty="0"/>
              <a:t>יפעלו להשגת יעדים חברתיים שייקבעו לכל אחת מהשכונות על ידי ועדת ההיגוי, בהתאם לצרכיהן ולמאפייניהן הייחודיים.</a:t>
            </a:r>
          </a:p>
        </p:txBody>
      </p:sp>
    </p:spTree>
    <p:extLst>
      <p:ext uri="{BB962C8B-B14F-4D97-AF65-F5344CB8AC3E}">
        <p14:creationId xmlns:p14="http://schemas.microsoft.com/office/powerpoint/2010/main" val="4177143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3"/>
          <p:cNvSpPr>
            <a:spLocks noGrp="1"/>
          </p:cNvSpPr>
          <p:nvPr>
            <p:ph type="title"/>
          </p:nvPr>
        </p:nvSpPr>
        <p:spPr>
          <a:xfrm>
            <a:off x="4441371" y="-94731"/>
            <a:ext cx="7069857" cy="1325563"/>
          </a:xfrm>
        </p:spPr>
        <p:txBody>
          <a:bodyPr/>
          <a:lstStyle/>
          <a:p>
            <a:r>
              <a:rPr lang="he-IL" dirty="0">
                <a:solidFill>
                  <a:srgbClr val="13425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דוגמאות ליעדים חברתיים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8A748FA-B02F-E605-CC16-C0ED7BEA8D67}"/>
              </a:ext>
            </a:extLst>
          </p:cNvPr>
          <p:cNvGrpSpPr/>
          <p:nvPr/>
        </p:nvGrpSpPr>
        <p:grpSpPr>
          <a:xfrm>
            <a:off x="4072321" y="1438731"/>
            <a:ext cx="7361993" cy="854356"/>
            <a:chOff x="4072321" y="1438731"/>
            <a:chExt cx="7361993" cy="85435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2BE6CC0-A1D3-6E1A-ABC1-2028B76AD9E5}"/>
                </a:ext>
              </a:extLst>
            </p:cNvPr>
            <p:cNvGrpSpPr/>
            <p:nvPr/>
          </p:nvGrpSpPr>
          <p:grpSpPr>
            <a:xfrm>
              <a:off x="7600002" y="1438731"/>
              <a:ext cx="3834312" cy="555427"/>
              <a:chOff x="7600002" y="1652376"/>
              <a:chExt cx="3834312" cy="555427"/>
            </a:xfrm>
          </p:grpSpPr>
          <p:sp>
            <p:nvSpPr>
              <p:cNvPr id="7" name="Shape 1">
                <a:extLst>
                  <a:ext uri="{FF2B5EF4-FFF2-40B4-BE49-F238E27FC236}">
                    <a16:creationId xmlns:a16="http://schemas.microsoft.com/office/drawing/2014/main" id="{2ED7009F-B5BF-3D2F-CB8B-E32685074409}"/>
                  </a:ext>
                </a:extLst>
              </p:cNvPr>
              <p:cNvSpPr/>
              <p:nvPr/>
            </p:nvSpPr>
            <p:spPr>
              <a:xfrm>
                <a:off x="10878887" y="1652376"/>
                <a:ext cx="555427" cy="555427"/>
              </a:xfrm>
              <a:prstGeom prst="roundRect">
                <a:avLst>
                  <a:gd name="adj" fmla="val 18669"/>
                </a:avLst>
              </a:prstGeom>
              <a:solidFill>
                <a:srgbClr val="55B0A7">
                  <a:alpha val="40000"/>
                </a:srgbClr>
              </a:solidFill>
              <a:ln w="15240">
                <a:solidFill>
                  <a:srgbClr val="55B0A7"/>
                </a:solidFill>
                <a:prstDash val="solid"/>
              </a:ln>
            </p:spPr>
            <p:txBody>
              <a:bodyPr/>
              <a:lstStyle/>
              <a:p>
                <a:endParaRPr lang="he-IL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" name="Text 2">
                <a:extLst>
                  <a:ext uri="{FF2B5EF4-FFF2-40B4-BE49-F238E27FC236}">
                    <a16:creationId xmlns:a16="http://schemas.microsoft.com/office/drawing/2014/main" id="{0997FF61-7EF8-79F6-7C4D-A131EC95B0C6}"/>
                  </a:ext>
                </a:extLst>
              </p:cNvPr>
              <p:cNvSpPr/>
              <p:nvPr/>
            </p:nvSpPr>
            <p:spPr>
              <a:xfrm>
                <a:off x="11071768" y="1744888"/>
                <a:ext cx="169664" cy="370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indent="0" algn="ctr">
                  <a:lnSpc>
                    <a:spcPts val="2900"/>
                  </a:lnSpc>
                  <a:buNone/>
                </a:pPr>
                <a:r>
                  <a:rPr lang="en-US" sz="2900" b="1" dirty="0">
                    <a:solidFill>
                      <a:srgbClr val="403C4E"/>
                    </a:solidFill>
                    <a:latin typeface="Calibri" panose="020F0502020204030204" pitchFamily="34" charset="0"/>
                    <a:ea typeface="Merriweather Bold" pitchFamily="34" charset="-122"/>
                    <a:cs typeface="Calibri" panose="020F0502020204030204" pitchFamily="34" charset="0"/>
                  </a:rPr>
                  <a:t>1</a:t>
                </a:r>
                <a:endParaRPr lang="en-US" sz="29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Text 3">
                <a:extLst>
                  <a:ext uri="{FF2B5EF4-FFF2-40B4-BE49-F238E27FC236}">
                    <a16:creationId xmlns:a16="http://schemas.microsoft.com/office/drawing/2014/main" id="{6D78C8AD-995B-1197-F9C6-BE0E61A724F0}"/>
                  </a:ext>
                </a:extLst>
              </p:cNvPr>
              <p:cNvSpPr/>
              <p:nvPr/>
            </p:nvSpPr>
            <p:spPr>
              <a:xfrm>
                <a:off x="7600002" y="1725920"/>
                <a:ext cx="3086100" cy="3857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indent="0">
                  <a:lnSpc>
                    <a:spcPts val="3000"/>
                  </a:lnSpc>
                  <a:buNone/>
                </a:pPr>
                <a:r>
                  <a:rPr lang="en-US" sz="2400" b="1" dirty="0">
                    <a:solidFill>
                      <a:srgbClr val="403C4E"/>
                    </a:solidFill>
                    <a:latin typeface="Calibri" panose="020F0502020204030204" pitchFamily="34" charset="0"/>
                    <a:ea typeface="Merriweather Bold" pitchFamily="34" charset="-122"/>
                    <a:cs typeface="Calibri" panose="020F0502020204030204" pitchFamily="34" charset="0"/>
                  </a:rPr>
                  <a:t>חיזוק חוסן קהילתי</a:t>
                </a:r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0" name="Text 4">
              <a:extLst>
                <a:ext uri="{FF2B5EF4-FFF2-40B4-BE49-F238E27FC236}">
                  <a16:creationId xmlns:a16="http://schemas.microsoft.com/office/drawing/2014/main" id="{90485E00-3D8D-2542-4B97-EDACF6D59487}"/>
                </a:ext>
              </a:extLst>
            </p:cNvPr>
            <p:cNvSpPr/>
            <p:nvPr/>
          </p:nvSpPr>
          <p:spPr>
            <a:xfrm>
              <a:off x="4072321" y="1898038"/>
              <a:ext cx="6613684" cy="395049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>
                <a:lnSpc>
                  <a:spcPts val="3100"/>
                </a:lnSpc>
              </a:pPr>
              <a:r>
                <a:rPr lang="he-IL" sz="2200" dirty="0">
                  <a:latin typeface="Calibri" panose="020F0502020204030204" pitchFamily="34" charset="0"/>
                  <a:cs typeface="Calibri" panose="020F0502020204030204" pitchFamily="34" charset="0"/>
                </a:rPr>
                <a:t>חיזוק או הקמה של עוגנים קהילתיים</a:t>
              </a:r>
              <a:endParaRPr lang="en-US" sz="2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0B24FB9-6E0A-2093-AB77-1ABF9B16E8BB}"/>
              </a:ext>
            </a:extLst>
          </p:cNvPr>
          <p:cNvGrpSpPr/>
          <p:nvPr/>
        </p:nvGrpSpPr>
        <p:grpSpPr>
          <a:xfrm>
            <a:off x="4072321" y="2541141"/>
            <a:ext cx="7361993" cy="841701"/>
            <a:chOff x="4072321" y="2618511"/>
            <a:chExt cx="7361993" cy="841701"/>
          </a:xfrm>
        </p:grpSpPr>
        <p:sp>
          <p:nvSpPr>
            <p:cNvPr id="11" name="Shape 5">
              <a:extLst>
                <a:ext uri="{FF2B5EF4-FFF2-40B4-BE49-F238E27FC236}">
                  <a16:creationId xmlns:a16="http://schemas.microsoft.com/office/drawing/2014/main" id="{98B27952-FC11-7304-77B6-1689DCD7AFE0}"/>
                </a:ext>
              </a:extLst>
            </p:cNvPr>
            <p:cNvSpPr/>
            <p:nvPr/>
          </p:nvSpPr>
          <p:spPr>
            <a:xfrm>
              <a:off x="10878887" y="2618511"/>
              <a:ext cx="555427" cy="555427"/>
            </a:xfrm>
            <a:prstGeom prst="roundRect">
              <a:avLst>
                <a:gd name="adj" fmla="val 18669"/>
              </a:avLst>
            </a:prstGeom>
            <a:solidFill>
              <a:srgbClr val="55B0A7">
                <a:alpha val="40000"/>
              </a:srgbClr>
            </a:solidFill>
            <a:ln w="15240">
              <a:solidFill>
                <a:srgbClr val="55B0A7"/>
              </a:solidFill>
              <a:prstDash val="solid"/>
            </a:ln>
          </p:spPr>
          <p:txBody>
            <a:bodyPr/>
            <a:lstStyle/>
            <a:p>
              <a:endParaRPr lang="he-IL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Text 6">
              <a:extLst>
                <a:ext uri="{FF2B5EF4-FFF2-40B4-BE49-F238E27FC236}">
                  <a16:creationId xmlns:a16="http://schemas.microsoft.com/office/drawing/2014/main" id="{08E54FEA-1316-C402-482D-A52F8F3311A1}"/>
                </a:ext>
              </a:extLst>
            </p:cNvPr>
            <p:cNvSpPr/>
            <p:nvPr/>
          </p:nvSpPr>
          <p:spPr>
            <a:xfrm>
              <a:off x="11044503" y="2711023"/>
              <a:ext cx="224076" cy="370284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900"/>
                </a:lnSpc>
                <a:buNone/>
              </a:pPr>
              <a:r>
                <a:rPr lang="en-US" sz="2900" b="1">
                  <a:solidFill>
                    <a:srgbClr val="403C4E"/>
                  </a:solidFill>
                  <a:latin typeface="Calibri" panose="020F0502020204030204" pitchFamily="34" charset="0"/>
                  <a:ea typeface="Merriweather Bold" pitchFamily="34" charset="-122"/>
                  <a:cs typeface="Calibri" panose="020F0502020204030204" pitchFamily="34" charset="0"/>
                </a:rPr>
                <a:t>2</a:t>
              </a:r>
              <a:endParaRPr lang="en-US" sz="2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 7">
              <a:extLst>
                <a:ext uri="{FF2B5EF4-FFF2-40B4-BE49-F238E27FC236}">
                  <a16:creationId xmlns:a16="http://schemas.microsoft.com/office/drawing/2014/main" id="{9246BBC2-985B-05C2-B96A-1FE301194301}"/>
                </a:ext>
              </a:extLst>
            </p:cNvPr>
            <p:cNvSpPr/>
            <p:nvPr/>
          </p:nvSpPr>
          <p:spPr>
            <a:xfrm>
              <a:off x="7600002" y="2697513"/>
              <a:ext cx="3086100" cy="385763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>
                <a:lnSpc>
                  <a:spcPts val="3000"/>
                </a:lnSpc>
                <a:buNone/>
              </a:pPr>
              <a:r>
                <a:rPr lang="he-IL" sz="2400" b="1" dirty="0">
                  <a:solidFill>
                    <a:srgbClr val="403C4E"/>
                  </a:solidFill>
                  <a:latin typeface="Calibri" panose="020F0502020204030204" pitchFamily="34" charset="0"/>
                  <a:ea typeface="Merriweather Bold" pitchFamily="34" charset="-122"/>
                  <a:cs typeface="Calibri" panose="020F0502020204030204" pitchFamily="34" charset="0"/>
                </a:rPr>
                <a:t>שיפור המרחב הפיזי</a:t>
              </a:r>
              <a:endParaRPr lang="en-US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 8">
              <a:extLst>
                <a:ext uri="{FF2B5EF4-FFF2-40B4-BE49-F238E27FC236}">
                  <a16:creationId xmlns:a16="http://schemas.microsoft.com/office/drawing/2014/main" id="{733B22D9-B98C-D581-90FF-992078C25CD5}"/>
                </a:ext>
              </a:extLst>
            </p:cNvPr>
            <p:cNvSpPr/>
            <p:nvPr/>
          </p:nvSpPr>
          <p:spPr>
            <a:xfrm>
              <a:off x="4072321" y="3065163"/>
              <a:ext cx="6613684" cy="395049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>
                <a:lnSpc>
                  <a:spcPts val="3100"/>
                </a:lnSpc>
              </a:pPr>
              <a:r>
                <a:rPr lang="he-IL" sz="2200" dirty="0">
                  <a:latin typeface="Calibri" panose="020F0502020204030204" pitchFamily="34" charset="0"/>
                  <a:cs typeface="Calibri" panose="020F0502020204030204" pitchFamily="34" charset="0"/>
                </a:rPr>
                <a:t>חידוש או הקמה של תשתיות פיזיות ושיפור התחזוקה העירונית</a:t>
              </a:r>
              <a:endParaRPr lang="en-US" sz="2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837E0F2-C21B-E6D4-CE50-C3F728A3FD6E}"/>
              </a:ext>
            </a:extLst>
          </p:cNvPr>
          <p:cNvGrpSpPr/>
          <p:nvPr/>
        </p:nvGrpSpPr>
        <p:grpSpPr>
          <a:xfrm>
            <a:off x="4072321" y="3691301"/>
            <a:ext cx="7361993" cy="862824"/>
            <a:chOff x="4072321" y="3857691"/>
            <a:chExt cx="7361993" cy="862824"/>
          </a:xfrm>
        </p:grpSpPr>
        <p:sp>
          <p:nvSpPr>
            <p:cNvPr id="15" name="Shape 9">
              <a:extLst>
                <a:ext uri="{FF2B5EF4-FFF2-40B4-BE49-F238E27FC236}">
                  <a16:creationId xmlns:a16="http://schemas.microsoft.com/office/drawing/2014/main" id="{2FE55A75-0A4E-AFE1-6260-41F48DF67FF8}"/>
                </a:ext>
              </a:extLst>
            </p:cNvPr>
            <p:cNvSpPr/>
            <p:nvPr/>
          </p:nvSpPr>
          <p:spPr>
            <a:xfrm>
              <a:off x="10878887" y="3857691"/>
              <a:ext cx="555427" cy="555427"/>
            </a:xfrm>
            <a:prstGeom prst="roundRect">
              <a:avLst>
                <a:gd name="adj" fmla="val 18669"/>
              </a:avLst>
            </a:prstGeom>
            <a:solidFill>
              <a:srgbClr val="55B0A7">
                <a:alpha val="40000"/>
              </a:srgbClr>
            </a:solidFill>
            <a:ln w="15240">
              <a:solidFill>
                <a:srgbClr val="55B0A7"/>
              </a:solidFill>
              <a:prstDash val="solid"/>
            </a:ln>
          </p:spPr>
          <p:txBody>
            <a:bodyPr/>
            <a:lstStyle/>
            <a:p>
              <a:endParaRPr lang="he-IL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Text 10">
              <a:extLst>
                <a:ext uri="{FF2B5EF4-FFF2-40B4-BE49-F238E27FC236}">
                  <a16:creationId xmlns:a16="http://schemas.microsoft.com/office/drawing/2014/main" id="{9CEF2BB8-BD57-CAB9-F3EB-A2FB8560C51C}"/>
                </a:ext>
              </a:extLst>
            </p:cNvPr>
            <p:cNvSpPr/>
            <p:nvPr/>
          </p:nvSpPr>
          <p:spPr>
            <a:xfrm>
              <a:off x="11051765" y="3950203"/>
              <a:ext cx="209669" cy="370284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900"/>
                </a:lnSpc>
                <a:buNone/>
              </a:pPr>
              <a:r>
                <a:rPr lang="en-US" sz="2900" b="1" dirty="0">
                  <a:solidFill>
                    <a:srgbClr val="403C4E"/>
                  </a:solidFill>
                  <a:latin typeface="Calibri" panose="020F0502020204030204" pitchFamily="34" charset="0"/>
                  <a:ea typeface="Merriweather Bold" pitchFamily="34" charset="-122"/>
                  <a:cs typeface="Calibri" panose="020F0502020204030204" pitchFamily="34" charset="0"/>
                </a:rPr>
                <a:t>3</a:t>
              </a:r>
              <a:endParaRPr lang="en-US" sz="2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Text 11">
              <a:extLst>
                <a:ext uri="{FF2B5EF4-FFF2-40B4-BE49-F238E27FC236}">
                  <a16:creationId xmlns:a16="http://schemas.microsoft.com/office/drawing/2014/main" id="{4EDEC8BB-C6C6-8D12-5CBC-E49C0A3ED2CD}"/>
                </a:ext>
              </a:extLst>
            </p:cNvPr>
            <p:cNvSpPr/>
            <p:nvPr/>
          </p:nvSpPr>
          <p:spPr>
            <a:xfrm>
              <a:off x="6984092" y="3950203"/>
              <a:ext cx="3702010" cy="385763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>
                <a:lnSpc>
                  <a:spcPts val="3000"/>
                </a:lnSpc>
                <a:buNone/>
              </a:pPr>
              <a:r>
                <a:rPr lang="he-IL" sz="2400" b="1" dirty="0">
                  <a:solidFill>
                    <a:srgbClr val="403C4E"/>
                  </a:solidFill>
                  <a:latin typeface="Calibri" panose="020F0502020204030204" pitchFamily="34" charset="0"/>
                  <a:ea typeface="Merriweather Bold" pitchFamily="34" charset="-122"/>
                  <a:cs typeface="Calibri" panose="020F0502020204030204" pitchFamily="34" charset="0"/>
                </a:rPr>
                <a:t>קידום תחום החינוך</a:t>
              </a:r>
              <a:endParaRPr lang="en-US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Text 12">
              <a:extLst>
                <a:ext uri="{FF2B5EF4-FFF2-40B4-BE49-F238E27FC236}">
                  <a16:creationId xmlns:a16="http://schemas.microsoft.com/office/drawing/2014/main" id="{56AD326E-AA0D-7EC5-92A5-824325ADD151}"/>
                </a:ext>
              </a:extLst>
            </p:cNvPr>
            <p:cNvSpPr/>
            <p:nvPr/>
          </p:nvSpPr>
          <p:spPr>
            <a:xfrm>
              <a:off x="4072321" y="4325466"/>
              <a:ext cx="6613684" cy="395049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>
                <a:lnSpc>
                  <a:spcPts val="3100"/>
                </a:lnSpc>
                <a:buNone/>
              </a:pPr>
              <a:r>
                <a:rPr lang="he-IL" sz="2200" dirty="0">
                  <a:solidFill>
                    <a:srgbClr val="403C4E"/>
                  </a:solidFill>
                  <a:latin typeface="Calibri" panose="020F0502020204030204" pitchFamily="34" charset="0"/>
                  <a:ea typeface="Open Sans" pitchFamily="34" charset="-122"/>
                  <a:cs typeface="Calibri" panose="020F0502020204030204" pitchFamily="34" charset="0"/>
                </a:rPr>
                <a:t>תכניות תגבור מותאמות צורך, חינוך בלתי פורמלי</a:t>
              </a:r>
              <a:endParaRPr lang="en-US" sz="2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B089E92-12C8-3783-E2AD-4398EEEBCF18}"/>
              </a:ext>
            </a:extLst>
          </p:cNvPr>
          <p:cNvGrpSpPr/>
          <p:nvPr/>
        </p:nvGrpSpPr>
        <p:grpSpPr>
          <a:xfrm>
            <a:off x="4072321" y="4945810"/>
            <a:ext cx="7361993" cy="879759"/>
            <a:chOff x="4072321" y="5185741"/>
            <a:chExt cx="7361993" cy="879759"/>
          </a:xfrm>
        </p:grpSpPr>
        <p:sp>
          <p:nvSpPr>
            <p:cNvPr id="19" name="Shape 13">
              <a:extLst>
                <a:ext uri="{FF2B5EF4-FFF2-40B4-BE49-F238E27FC236}">
                  <a16:creationId xmlns:a16="http://schemas.microsoft.com/office/drawing/2014/main" id="{195B48C3-C756-5EEE-168C-A72DB6CA29E3}"/>
                </a:ext>
              </a:extLst>
            </p:cNvPr>
            <p:cNvSpPr/>
            <p:nvPr/>
          </p:nvSpPr>
          <p:spPr>
            <a:xfrm>
              <a:off x="10878887" y="5185741"/>
              <a:ext cx="555427" cy="555427"/>
            </a:xfrm>
            <a:prstGeom prst="roundRect">
              <a:avLst>
                <a:gd name="adj" fmla="val 18669"/>
              </a:avLst>
            </a:prstGeom>
            <a:solidFill>
              <a:srgbClr val="55B0A7">
                <a:alpha val="40000"/>
              </a:srgbClr>
            </a:solidFill>
            <a:ln w="15240">
              <a:solidFill>
                <a:srgbClr val="55B0A7"/>
              </a:solidFill>
              <a:prstDash val="solid"/>
            </a:ln>
          </p:spPr>
          <p:txBody>
            <a:bodyPr/>
            <a:lstStyle/>
            <a:p>
              <a:endParaRPr lang="he-IL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Text 14">
              <a:extLst>
                <a:ext uri="{FF2B5EF4-FFF2-40B4-BE49-F238E27FC236}">
                  <a16:creationId xmlns:a16="http://schemas.microsoft.com/office/drawing/2014/main" id="{F04D853D-83E9-C119-8496-69C27067B532}"/>
                </a:ext>
              </a:extLst>
            </p:cNvPr>
            <p:cNvSpPr/>
            <p:nvPr/>
          </p:nvSpPr>
          <p:spPr>
            <a:xfrm>
              <a:off x="11034144" y="5312437"/>
              <a:ext cx="244793" cy="370284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900"/>
                </a:lnSpc>
                <a:buNone/>
              </a:pPr>
              <a:r>
                <a:rPr lang="en-US" sz="2900" b="1" dirty="0">
                  <a:solidFill>
                    <a:srgbClr val="403C4E"/>
                  </a:solidFill>
                  <a:latin typeface="Calibri" panose="020F0502020204030204" pitchFamily="34" charset="0"/>
                  <a:ea typeface="Merriweather Bold" pitchFamily="34" charset="-122"/>
                  <a:cs typeface="Calibri" panose="020F0502020204030204" pitchFamily="34" charset="0"/>
                </a:rPr>
                <a:t>4</a:t>
              </a:r>
              <a:endParaRPr lang="en-US" sz="2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Text 15">
              <a:extLst>
                <a:ext uri="{FF2B5EF4-FFF2-40B4-BE49-F238E27FC236}">
                  <a16:creationId xmlns:a16="http://schemas.microsoft.com/office/drawing/2014/main" id="{9C039EBE-7129-9B9C-C467-2F184E7ECC8A}"/>
                </a:ext>
              </a:extLst>
            </p:cNvPr>
            <p:cNvSpPr/>
            <p:nvPr/>
          </p:nvSpPr>
          <p:spPr>
            <a:xfrm>
              <a:off x="7600002" y="5288290"/>
              <a:ext cx="3086100" cy="385763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>
                <a:lnSpc>
                  <a:spcPts val="3000"/>
                </a:lnSpc>
                <a:buNone/>
              </a:pPr>
              <a:r>
                <a:rPr lang="he-IL" sz="2400" b="1" dirty="0">
                  <a:solidFill>
                    <a:srgbClr val="403C4E"/>
                  </a:solidFill>
                  <a:latin typeface="Calibri" panose="020F0502020204030204" pitchFamily="34" charset="0"/>
                  <a:ea typeface="Merriweather Bold" pitchFamily="34" charset="-122"/>
                  <a:cs typeface="Calibri" panose="020F0502020204030204" pitchFamily="34" charset="0"/>
                </a:rPr>
                <a:t>עידוד תעסוקה איכותית</a:t>
              </a:r>
              <a:endParaRPr lang="en-US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Text 16">
              <a:extLst>
                <a:ext uri="{FF2B5EF4-FFF2-40B4-BE49-F238E27FC236}">
                  <a16:creationId xmlns:a16="http://schemas.microsoft.com/office/drawing/2014/main" id="{18135A65-4A54-0DED-7974-B5DA4F549943}"/>
                </a:ext>
              </a:extLst>
            </p:cNvPr>
            <p:cNvSpPr/>
            <p:nvPr/>
          </p:nvSpPr>
          <p:spPr>
            <a:xfrm>
              <a:off x="4072321" y="5670451"/>
              <a:ext cx="6613684" cy="395049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>
                <a:lnSpc>
                  <a:spcPts val="3100"/>
                </a:lnSpc>
                <a:buNone/>
              </a:pPr>
              <a:r>
                <a:rPr lang="he-IL" sz="2200" dirty="0">
                  <a:solidFill>
                    <a:srgbClr val="403C4E"/>
                  </a:solidFill>
                  <a:latin typeface="Calibri" panose="020F0502020204030204" pitchFamily="34" charset="0"/>
                  <a:ea typeface="Open Sans" pitchFamily="34" charset="-122"/>
                  <a:cs typeface="Calibri" panose="020F0502020204030204" pitchFamily="34" charset="0"/>
                </a:rPr>
                <a:t>סיוע בהכוונה תעסוקתית, עידוד עסקים מקומיים</a:t>
              </a:r>
              <a:endParaRPr lang="en-US" sz="2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1" name="Image 0" descr="preencoded.png">
            <a:extLst>
              <a:ext uri="{FF2B5EF4-FFF2-40B4-BE49-F238E27FC236}">
                <a16:creationId xmlns:a16="http://schemas.microsoft.com/office/drawing/2014/main" id="{81CCCB77-EABE-7054-0F4D-8430D68FA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92" y="1469641"/>
            <a:ext cx="2923987" cy="438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119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3">
            <a:extLst>
              <a:ext uri="{FF2B5EF4-FFF2-40B4-BE49-F238E27FC236}">
                <a16:creationId xmlns:a16="http://schemas.microsoft.com/office/drawing/2014/main" id="{0F08C7F3-7CBC-9B32-0E48-DD16AF0B6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7584" y="-132758"/>
            <a:ext cx="5857774" cy="1325563"/>
          </a:xfrm>
        </p:spPr>
        <p:txBody>
          <a:bodyPr/>
          <a:lstStyle/>
          <a:p>
            <a:r>
              <a:rPr lang="he-IL" dirty="0">
                <a:solidFill>
                  <a:srgbClr val="13425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תנאי סף להגשת בקשה</a:t>
            </a:r>
          </a:p>
        </p:txBody>
      </p:sp>
      <p:sp>
        <p:nvSpPr>
          <p:cNvPr id="10" name="Shape 1">
            <a:extLst>
              <a:ext uri="{FF2B5EF4-FFF2-40B4-BE49-F238E27FC236}">
                <a16:creationId xmlns:a16="http://schemas.microsoft.com/office/drawing/2014/main" id="{031177D3-CF4F-680A-F125-EE873FC02F0F}"/>
              </a:ext>
            </a:extLst>
          </p:cNvPr>
          <p:cNvSpPr/>
          <p:nvPr/>
        </p:nvSpPr>
        <p:spPr>
          <a:xfrm>
            <a:off x="11317147" y="2125254"/>
            <a:ext cx="30480" cy="72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 6">
            <a:extLst>
              <a:ext uri="{FF2B5EF4-FFF2-40B4-BE49-F238E27FC236}">
                <a16:creationId xmlns:a16="http://schemas.microsoft.com/office/drawing/2014/main" id="{19674A0F-3C9D-E218-C8CB-98AB4BBAF54D}"/>
              </a:ext>
            </a:extLst>
          </p:cNvPr>
          <p:cNvSpPr/>
          <p:nvPr/>
        </p:nvSpPr>
        <p:spPr>
          <a:xfrm>
            <a:off x="3339456" y="2561666"/>
            <a:ext cx="5687854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 11">
            <a:extLst>
              <a:ext uri="{FF2B5EF4-FFF2-40B4-BE49-F238E27FC236}">
                <a16:creationId xmlns:a16="http://schemas.microsoft.com/office/drawing/2014/main" id="{1C28000E-02BC-3A32-CC33-ABF29BDA7B5A}"/>
              </a:ext>
            </a:extLst>
          </p:cNvPr>
          <p:cNvSpPr/>
          <p:nvPr/>
        </p:nvSpPr>
        <p:spPr>
          <a:xfrm>
            <a:off x="3339456" y="4626091"/>
            <a:ext cx="568785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 4">
            <a:extLst>
              <a:ext uri="{FF2B5EF4-FFF2-40B4-BE49-F238E27FC236}">
                <a16:creationId xmlns:a16="http://schemas.microsoft.com/office/drawing/2014/main" id="{C9186477-F8A4-33A4-DBFB-3AFD53E7D5DC}"/>
              </a:ext>
            </a:extLst>
          </p:cNvPr>
          <p:cNvSpPr/>
          <p:nvPr/>
        </p:nvSpPr>
        <p:spPr>
          <a:xfrm>
            <a:off x="2521698" y="1853636"/>
            <a:ext cx="7885948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התקשרות </a:t>
            </a:r>
            <a:r>
              <a:rPr lang="he-IL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קיימת 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עם הרשות הממשלתית </a:t>
            </a:r>
            <a:r>
              <a:rPr lang="he-IL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להפעלת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מינהלת התחדשות עירונית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 7">
            <a:extLst>
              <a:ext uri="{FF2B5EF4-FFF2-40B4-BE49-F238E27FC236}">
                <a16:creationId xmlns:a16="http://schemas.microsoft.com/office/drawing/2014/main" id="{D92DED53-E04D-D6A3-1545-A3F46929AB5D}"/>
              </a:ext>
            </a:extLst>
          </p:cNvPr>
          <p:cNvSpPr/>
          <p:nvPr/>
        </p:nvSpPr>
        <p:spPr>
          <a:xfrm>
            <a:off x="7321546" y="2762098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he-IL" sz="2400" b="1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גודל השכונה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 3">
            <a:extLst>
              <a:ext uri="{FF2B5EF4-FFF2-40B4-BE49-F238E27FC236}">
                <a16:creationId xmlns:a16="http://schemas.microsoft.com/office/drawing/2014/main" id="{63520D5C-601B-5202-09E1-95746426E800}"/>
              </a:ext>
            </a:extLst>
          </p:cNvPr>
          <p:cNvSpPr/>
          <p:nvPr/>
        </p:nvSpPr>
        <p:spPr>
          <a:xfrm>
            <a:off x="5876925" y="1467873"/>
            <a:ext cx="4530818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he-IL" sz="2400" b="1" dirty="0">
                <a:solidFill>
                  <a:srgbClr val="403C4E"/>
                </a:solidFill>
                <a:latin typeface="Calibri" panose="020F0502020204030204" pitchFamily="34" charset="0"/>
                <a:ea typeface="Merriweather Bold" pitchFamily="34" charset="-122"/>
                <a:cs typeface="Calibri" panose="020F0502020204030204" pitchFamily="34" charset="0"/>
              </a:rPr>
              <a:t>הסכם להפעלת מינהלת עירונית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 8">
            <a:extLst>
              <a:ext uri="{FF2B5EF4-FFF2-40B4-BE49-F238E27FC236}">
                <a16:creationId xmlns:a16="http://schemas.microsoft.com/office/drawing/2014/main" id="{237BF6F1-B6EF-2394-EC25-0411EB9C011D}"/>
              </a:ext>
            </a:extLst>
          </p:cNvPr>
          <p:cNvSpPr/>
          <p:nvPr/>
        </p:nvSpPr>
        <p:spPr>
          <a:xfrm>
            <a:off x="3793865" y="3129748"/>
            <a:ext cx="661368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בין800 </a:t>
            </a:r>
            <a:r>
              <a:rPr lang="he-IL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ל4,000-</a:t>
            </a:r>
            <a:r>
              <a:rPr lang="he-IL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י</a:t>
            </a: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חידות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דיור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קיימות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בשכונה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המוצעת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 11">
            <a:extLst>
              <a:ext uri="{FF2B5EF4-FFF2-40B4-BE49-F238E27FC236}">
                <a16:creationId xmlns:a16="http://schemas.microsoft.com/office/drawing/2014/main" id="{602949F5-29C3-FE22-4669-9F80B67AA50B}"/>
              </a:ext>
            </a:extLst>
          </p:cNvPr>
          <p:cNvSpPr/>
          <p:nvPr/>
        </p:nvSpPr>
        <p:spPr>
          <a:xfrm>
            <a:off x="6705481" y="3925768"/>
            <a:ext cx="370201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he-IL" sz="2400" b="1" dirty="0">
                <a:solidFill>
                  <a:srgbClr val="403C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דירוג חברתי-כלכלי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 12">
            <a:extLst>
              <a:ext uri="{FF2B5EF4-FFF2-40B4-BE49-F238E27FC236}">
                <a16:creationId xmlns:a16="http://schemas.microsoft.com/office/drawing/2014/main" id="{119B47CC-46E0-17CB-A9B9-34C2F5C64F58}"/>
              </a:ext>
            </a:extLst>
          </p:cNvPr>
          <p:cNvSpPr/>
          <p:nvPr/>
        </p:nvSpPr>
        <p:spPr>
          <a:xfrm>
            <a:off x="3793710" y="4301031"/>
            <a:ext cx="661368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לפחות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מחצית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מיחידות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הדיור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באזורים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סטטיסטיים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בדירוג</a:t>
            </a:r>
            <a:r>
              <a:rPr lang="en-US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 1-5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Shape 1">
            <a:extLst>
              <a:ext uri="{FF2B5EF4-FFF2-40B4-BE49-F238E27FC236}">
                <a16:creationId xmlns:a16="http://schemas.microsoft.com/office/drawing/2014/main" id="{4BF13CDF-759B-45F8-9488-762143281F70}"/>
              </a:ext>
            </a:extLst>
          </p:cNvPr>
          <p:cNvSpPr/>
          <p:nvPr/>
        </p:nvSpPr>
        <p:spPr>
          <a:xfrm>
            <a:off x="11317147" y="3400458"/>
            <a:ext cx="30480" cy="72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Shape 1">
            <a:extLst>
              <a:ext uri="{FF2B5EF4-FFF2-40B4-BE49-F238E27FC236}">
                <a16:creationId xmlns:a16="http://schemas.microsoft.com/office/drawing/2014/main" id="{8329DC51-1A6B-488F-FFE3-FC3E39D8B178}"/>
              </a:ext>
            </a:extLst>
          </p:cNvPr>
          <p:cNvSpPr/>
          <p:nvPr/>
        </p:nvSpPr>
        <p:spPr>
          <a:xfrm>
            <a:off x="11317147" y="4666118"/>
            <a:ext cx="30480" cy="72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Shape 1">
            <a:extLst>
              <a:ext uri="{FF2B5EF4-FFF2-40B4-BE49-F238E27FC236}">
                <a16:creationId xmlns:a16="http://schemas.microsoft.com/office/drawing/2014/main" id="{1EA5D6F0-A386-71A6-2A7C-14E2CD5B97B1}"/>
              </a:ext>
            </a:extLst>
          </p:cNvPr>
          <p:cNvSpPr/>
          <p:nvPr/>
        </p:nvSpPr>
        <p:spPr>
          <a:xfrm rot="5400000">
            <a:off x="10769396" y="1583976"/>
            <a:ext cx="30480" cy="54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pPr algn="l" rtl="0"/>
            <a:endParaRPr lang="he-I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5DDF893-343E-9A54-C743-A7E2D638E705}"/>
              </a:ext>
            </a:extLst>
          </p:cNvPr>
          <p:cNvGrpSpPr/>
          <p:nvPr/>
        </p:nvGrpSpPr>
        <p:grpSpPr>
          <a:xfrm>
            <a:off x="11054733" y="1580686"/>
            <a:ext cx="555427" cy="555427"/>
            <a:chOff x="10878887" y="1723292"/>
            <a:chExt cx="555427" cy="555427"/>
          </a:xfrm>
        </p:grpSpPr>
        <p:sp>
          <p:nvSpPr>
            <p:cNvPr id="29" name="Shape 1">
              <a:extLst>
                <a:ext uri="{FF2B5EF4-FFF2-40B4-BE49-F238E27FC236}">
                  <a16:creationId xmlns:a16="http://schemas.microsoft.com/office/drawing/2014/main" id="{E71B94EB-67F4-A4E5-1C2C-B5B13BE13447}"/>
                </a:ext>
              </a:extLst>
            </p:cNvPr>
            <p:cNvSpPr/>
            <p:nvPr/>
          </p:nvSpPr>
          <p:spPr>
            <a:xfrm>
              <a:off x="10878887" y="1723292"/>
              <a:ext cx="555427" cy="555427"/>
            </a:xfrm>
            <a:prstGeom prst="roundRect">
              <a:avLst>
                <a:gd name="adj" fmla="val 18669"/>
              </a:avLst>
            </a:prstGeom>
            <a:solidFill>
              <a:srgbClr val="55B0A7">
                <a:alpha val="40000"/>
              </a:srgbClr>
            </a:solidFill>
            <a:ln w="15240">
              <a:solidFill>
                <a:srgbClr val="55B0A7"/>
              </a:solidFill>
              <a:prstDash val="solid"/>
            </a:ln>
          </p:spPr>
          <p:txBody>
            <a:bodyPr/>
            <a:lstStyle/>
            <a:p>
              <a:endParaRPr lang="he-IL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Text 2">
              <a:extLst>
                <a:ext uri="{FF2B5EF4-FFF2-40B4-BE49-F238E27FC236}">
                  <a16:creationId xmlns:a16="http://schemas.microsoft.com/office/drawing/2014/main" id="{4CF40DCC-88FC-A3F6-07F3-9E3296DFD387}"/>
                </a:ext>
              </a:extLst>
            </p:cNvPr>
            <p:cNvSpPr/>
            <p:nvPr/>
          </p:nvSpPr>
          <p:spPr>
            <a:xfrm>
              <a:off x="11071768" y="1815804"/>
              <a:ext cx="169664" cy="370284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900"/>
                </a:lnSpc>
                <a:buNone/>
              </a:pPr>
              <a:r>
                <a:rPr lang="en-US" sz="2900" b="1" dirty="0">
                  <a:solidFill>
                    <a:srgbClr val="403C4E"/>
                  </a:solidFill>
                  <a:latin typeface="Calibri" panose="020F0502020204030204" pitchFamily="34" charset="0"/>
                  <a:ea typeface="Merriweather Bold" pitchFamily="34" charset="-122"/>
                  <a:cs typeface="Calibri" panose="020F0502020204030204" pitchFamily="34" charset="0"/>
                </a:rPr>
                <a:t>1</a:t>
              </a:r>
              <a:endParaRPr lang="en-US" sz="2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AC028EF-CA64-096E-F18B-B1A0A9F3FBC7}"/>
              </a:ext>
            </a:extLst>
          </p:cNvPr>
          <p:cNvGrpSpPr/>
          <p:nvPr/>
        </p:nvGrpSpPr>
        <p:grpSpPr>
          <a:xfrm>
            <a:off x="11054733" y="2853823"/>
            <a:ext cx="555427" cy="555427"/>
            <a:chOff x="10878887" y="2996429"/>
            <a:chExt cx="555427" cy="555427"/>
          </a:xfrm>
        </p:grpSpPr>
        <p:sp>
          <p:nvSpPr>
            <p:cNvPr id="33" name="Shape 5">
              <a:extLst>
                <a:ext uri="{FF2B5EF4-FFF2-40B4-BE49-F238E27FC236}">
                  <a16:creationId xmlns:a16="http://schemas.microsoft.com/office/drawing/2014/main" id="{81C8CB61-CE61-7493-764B-3FF29E749A49}"/>
                </a:ext>
              </a:extLst>
            </p:cNvPr>
            <p:cNvSpPr/>
            <p:nvPr/>
          </p:nvSpPr>
          <p:spPr>
            <a:xfrm>
              <a:off x="10878887" y="2996429"/>
              <a:ext cx="555427" cy="555427"/>
            </a:xfrm>
            <a:prstGeom prst="roundRect">
              <a:avLst>
                <a:gd name="adj" fmla="val 18669"/>
              </a:avLst>
            </a:prstGeom>
            <a:solidFill>
              <a:srgbClr val="55B0A7">
                <a:alpha val="40000"/>
              </a:srgbClr>
            </a:solidFill>
            <a:ln w="15240">
              <a:solidFill>
                <a:srgbClr val="55B0A7"/>
              </a:solidFill>
              <a:prstDash val="solid"/>
            </a:ln>
          </p:spPr>
          <p:txBody>
            <a:bodyPr/>
            <a:lstStyle/>
            <a:p>
              <a:endParaRPr lang="he-IL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Text 6">
              <a:extLst>
                <a:ext uri="{FF2B5EF4-FFF2-40B4-BE49-F238E27FC236}">
                  <a16:creationId xmlns:a16="http://schemas.microsoft.com/office/drawing/2014/main" id="{19246802-DF36-ED71-19E5-394BEA7A4299}"/>
                </a:ext>
              </a:extLst>
            </p:cNvPr>
            <p:cNvSpPr/>
            <p:nvPr/>
          </p:nvSpPr>
          <p:spPr>
            <a:xfrm>
              <a:off x="11044503" y="3115317"/>
              <a:ext cx="224076" cy="370284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900"/>
                </a:lnSpc>
                <a:buNone/>
              </a:pPr>
              <a:r>
                <a:rPr lang="en-US" sz="2900" b="1" dirty="0">
                  <a:solidFill>
                    <a:srgbClr val="403C4E"/>
                  </a:solidFill>
                  <a:latin typeface="Calibri" panose="020F0502020204030204" pitchFamily="34" charset="0"/>
                  <a:ea typeface="Merriweather Bold" pitchFamily="34" charset="-122"/>
                  <a:cs typeface="Calibri" panose="020F0502020204030204" pitchFamily="34" charset="0"/>
                </a:rPr>
                <a:t>2</a:t>
              </a:r>
              <a:endParaRPr lang="en-US" sz="2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DBEA4BA-B9A1-45E5-CB44-9A08C700DEEA}"/>
              </a:ext>
            </a:extLst>
          </p:cNvPr>
          <p:cNvGrpSpPr/>
          <p:nvPr/>
        </p:nvGrpSpPr>
        <p:grpSpPr>
          <a:xfrm>
            <a:off x="11054733" y="4120604"/>
            <a:ext cx="555427" cy="555427"/>
            <a:chOff x="10878887" y="4254418"/>
            <a:chExt cx="555427" cy="555427"/>
          </a:xfrm>
        </p:grpSpPr>
        <p:sp>
          <p:nvSpPr>
            <p:cNvPr id="38" name="Shape 9">
              <a:extLst>
                <a:ext uri="{FF2B5EF4-FFF2-40B4-BE49-F238E27FC236}">
                  <a16:creationId xmlns:a16="http://schemas.microsoft.com/office/drawing/2014/main" id="{ACB71CCC-2C62-B881-5CDD-17E3790AE52E}"/>
                </a:ext>
              </a:extLst>
            </p:cNvPr>
            <p:cNvSpPr/>
            <p:nvPr/>
          </p:nvSpPr>
          <p:spPr>
            <a:xfrm>
              <a:off x="10878887" y="4254418"/>
              <a:ext cx="555427" cy="555427"/>
            </a:xfrm>
            <a:prstGeom prst="roundRect">
              <a:avLst>
                <a:gd name="adj" fmla="val 18669"/>
              </a:avLst>
            </a:prstGeom>
            <a:solidFill>
              <a:srgbClr val="55B0A7">
                <a:alpha val="40000"/>
              </a:srgbClr>
            </a:solidFill>
            <a:ln w="15240">
              <a:solidFill>
                <a:srgbClr val="55B0A7"/>
              </a:solidFill>
              <a:prstDash val="solid"/>
            </a:ln>
          </p:spPr>
          <p:txBody>
            <a:bodyPr/>
            <a:lstStyle/>
            <a:p>
              <a:endParaRPr lang="he-IL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Text 10">
              <a:extLst>
                <a:ext uri="{FF2B5EF4-FFF2-40B4-BE49-F238E27FC236}">
                  <a16:creationId xmlns:a16="http://schemas.microsoft.com/office/drawing/2014/main" id="{66DA7641-46F2-D03C-1A14-EEAA89698844}"/>
                </a:ext>
              </a:extLst>
            </p:cNvPr>
            <p:cNvSpPr/>
            <p:nvPr/>
          </p:nvSpPr>
          <p:spPr>
            <a:xfrm>
              <a:off x="11051765" y="4364514"/>
              <a:ext cx="209669" cy="370284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900"/>
                </a:lnSpc>
                <a:buNone/>
              </a:pPr>
              <a:r>
                <a:rPr lang="en-US" sz="2900" b="1" dirty="0">
                  <a:solidFill>
                    <a:srgbClr val="403C4E"/>
                  </a:solidFill>
                  <a:latin typeface="Calibri" panose="020F0502020204030204" pitchFamily="34" charset="0"/>
                  <a:ea typeface="Merriweather Bold" pitchFamily="34" charset="-122"/>
                  <a:cs typeface="Calibri" panose="020F0502020204030204" pitchFamily="34" charset="0"/>
                </a:rPr>
                <a:t>3</a:t>
              </a:r>
              <a:endParaRPr lang="en-US" sz="2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3" name="Shape 1">
            <a:extLst>
              <a:ext uri="{FF2B5EF4-FFF2-40B4-BE49-F238E27FC236}">
                <a16:creationId xmlns:a16="http://schemas.microsoft.com/office/drawing/2014/main" id="{2300A8E1-46A6-F44C-4D43-9D89D6B90AD8}"/>
              </a:ext>
            </a:extLst>
          </p:cNvPr>
          <p:cNvSpPr/>
          <p:nvPr/>
        </p:nvSpPr>
        <p:spPr>
          <a:xfrm rot="5400000">
            <a:off x="10769396" y="2853722"/>
            <a:ext cx="30480" cy="54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pPr algn="l" rtl="0"/>
            <a:endParaRPr lang="he-I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Shape 1">
            <a:extLst>
              <a:ext uri="{FF2B5EF4-FFF2-40B4-BE49-F238E27FC236}">
                <a16:creationId xmlns:a16="http://schemas.microsoft.com/office/drawing/2014/main" id="{8A644674-0A2D-7E75-1446-0AFEB144B151}"/>
              </a:ext>
            </a:extLst>
          </p:cNvPr>
          <p:cNvSpPr/>
          <p:nvPr/>
        </p:nvSpPr>
        <p:spPr>
          <a:xfrm rot="5400000">
            <a:off x="10769396" y="4136912"/>
            <a:ext cx="30480" cy="54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pPr algn="l" rtl="0"/>
            <a:endParaRPr lang="he-I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 11">
            <a:extLst>
              <a:ext uri="{FF2B5EF4-FFF2-40B4-BE49-F238E27FC236}">
                <a16:creationId xmlns:a16="http://schemas.microsoft.com/office/drawing/2014/main" id="{CCBFE03C-7C4D-4BCE-A110-4A9D9C3C3B4F}"/>
              </a:ext>
            </a:extLst>
          </p:cNvPr>
          <p:cNvSpPr/>
          <p:nvPr/>
        </p:nvSpPr>
        <p:spPr>
          <a:xfrm>
            <a:off x="6731336" y="5279432"/>
            <a:ext cx="370201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he-IL" sz="2400" b="1" dirty="0">
                <a:solidFill>
                  <a:srgbClr val="403C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שכונה אחת בכל רשות מקומית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 12">
            <a:extLst>
              <a:ext uri="{FF2B5EF4-FFF2-40B4-BE49-F238E27FC236}">
                <a16:creationId xmlns:a16="http://schemas.microsoft.com/office/drawing/2014/main" id="{A98317DE-5291-4B65-9C33-F20D5AA01D81}"/>
              </a:ext>
            </a:extLst>
          </p:cNvPr>
          <p:cNvSpPr/>
          <p:nvPr/>
        </p:nvSpPr>
        <p:spPr>
          <a:xfrm>
            <a:off x="3855871" y="5622422"/>
            <a:ext cx="661368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</a:pPr>
            <a:r>
              <a:rPr lang="he-IL" sz="2400" dirty="0">
                <a:solidFill>
                  <a:srgbClr val="403C4E"/>
                </a:solidFill>
                <a:latin typeface="Calibri" panose="020F0502020204030204" pitchFamily="34" charset="0"/>
                <a:ea typeface="Open Sans" pitchFamily="34" charset="-122"/>
                <a:cs typeface="Calibri" panose="020F0502020204030204" pitchFamily="34" charset="0"/>
              </a:rPr>
              <a:t>כל רשות מקומית רשאית להגיש הצעה בגין שכונה אחת בלבד. </a:t>
            </a:r>
          </a:p>
        </p:txBody>
      </p:sp>
      <p:grpSp>
        <p:nvGrpSpPr>
          <p:cNvPr id="37" name="Group 46">
            <a:extLst>
              <a:ext uri="{FF2B5EF4-FFF2-40B4-BE49-F238E27FC236}">
                <a16:creationId xmlns:a16="http://schemas.microsoft.com/office/drawing/2014/main" id="{C12DFB7F-A41C-4BB0-B999-027C36E519DC}"/>
              </a:ext>
            </a:extLst>
          </p:cNvPr>
          <p:cNvGrpSpPr/>
          <p:nvPr/>
        </p:nvGrpSpPr>
        <p:grpSpPr>
          <a:xfrm>
            <a:off x="11045765" y="5384626"/>
            <a:ext cx="555427" cy="555427"/>
            <a:chOff x="10878887" y="4254418"/>
            <a:chExt cx="555427" cy="555427"/>
          </a:xfrm>
        </p:grpSpPr>
        <p:sp>
          <p:nvSpPr>
            <p:cNvPr id="43" name="Shape 9">
              <a:extLst>
                <a:ext uri="{FF2B5EF4-FFF2-40B4-BE49-F238E27FC236}">
                  <a16:creationId xmlns:a16="http://schemas.microsoft.com/office/drawing/2014/main" id="{F1B428B1-3366-4010-A56F-553E4D515521}"/>
                </a:ext>
              </a:extLst>
            </p:cNvPr>
            <p:cNvSpPr/>
            <p:nvPr/>
          </p:nvSpPr>
          <p:spPr>
            <a:xfrm>
              <a:off x="10878887" y="4254418"/>
              <a:ext cx="555427" cy="555427"/>
            </a:xfrm>
            <a:prstGeom prst="roundRect">
              <a:avLst>
                <a:gd name="adj" fmla="val 18669"/>
              </a:avLst>
            </a:prstGeom>
            <a:solidFill>
              <a:srgbClr val="55B0A7">
                <a:alpha val="40000"/>
              </a:srgbClr>
            </a:solidFill>
            <a:ln w="15240">
              <a:solidFill>
                <a:srgbClr val="55B0A7"/>
              </a:solidFill>
              <a:prstDash val="solid"/>
            </a:ln>
          </p:spPr>
          <p:txBody>
            <a:bodyPr/>
            <a:lstStyle/>
            <a:p>
              <a:endParaRPr lang="he-IL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Text 10">
              <a:extLst>
                <a:ext uri="{FF2B5EF4-FFF2-40B4-BE49-F238E27FC236}">
                  <a16:creationId xmlns:a16="http://schemas.microsoft.com/office/drawing/2014/main" id="{66A69FA6-4B8F-4FEC-A4A4-F92333ACEE83}"/>
                </a:ext>
              </a:extLst>
            </p:cNvPr>
            <p:cNvSpPr/>
            <p:nvPr/>
          </p:nvSpPr>
          <p:spPr>
            <a:xfrm>
              <a:off x="11051765" y="4364514"/>
              <a:ext cx="209669" cy="370284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900"/>
                </a:lnSpc>
                <a:buNone/>
              </a:pPr>
              <a:r>
                <a:rPr lang="en-US" sz="2900" b="1" dirty="0">
                  <a:solidFill>
                    <a:srgbClr val="403C4E"/>
                  </a:solidFill>
                  <a:latin typeface="Calibri" panose="020F0502020204030204" pitchFamily="34" charset="0"/>
                  <a:ea typeface="Merriweather Bold" pitchFamily="34" charset="-122"/>
                  <a:cs typeface="Calibri" panose="020F0502020204030204" pitchFamily="34" charset="0"/>
                </a:rPr>
                <a:t>4</a:t>
              </a:r>
              <a:endParaRPr lang="en-US" sz="2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5" name="Shape 1">
            <a:extLst>
              <a:ext uri="{FF2B5EF4-FFF2-40B4-BE49-F238E27FC236}">
                <a16:creationId xmlns:a16="http://schemas.microsoft.com/office/drawing/2014/main" id="{2563997E-FC08-4AC5-8FE7-E636F599F1E6}"/>
              </a:ext>
            </a:extLst>
          </p:cNvPr>
          <p:cNvSpPr/>
          <p:nvPr/>
        </p:nvSpPr>
        <p:spPr>
          <a:xfrm rot="5400000">
            <a:off x="10760523" y="5404862"/>
            <a:ext cx="30480" cy="540000"/>
          </a:xfrm>
          <a:prstGeom prst="roundRect">
            <a:avLst>
              <a:gd name="adj" fmla="val 340200"/>
            </a:avLst>
          </a:prstGeom>
          <a:solidFill>
            <a:srgbClr val="55B0A7"/>
          </a:solidFill>
          <a:ln>
            <a:solidFill>
              <a:srgbClr val="55B0A7"/>
            </a:solidFill>
          </a:ln>
        </p:spPr>
        <p:txBody>
          <a:bodyPr/>
          <a:lstStyle/>
          <a:p>
            <a:pPr algn="l" rtl="0"/>
            <a:endParaRPr lang="he-I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614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>
                <a:solidFill>
                  <a:srgbClr val="13425D"/>
                </a:solidFill>
              </a:rPr>
              <a:t>אמות מידה לבחירת השכונות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46847" y="1230832"/>
            <a:ext cx="11454654" cy="5035057"/>
          </a:xfrm>
        </p:spPr>
        <p:txBody>
          <a:bodyPr>
            <a:noAutofit/>
          </a:bodyPr>
          <a:lstStyle/>
          <a:p>
            <a:pPr marL="447675" indent="-447675">
              <a:lnSpc>
                <a:spcPct val="150000"/>
              </a:lnSpc>
            </a:pPr>
            <a:r>
              <a:rPr lang="he-IL" dirty="0"/>
              <a:t>מס' יח"ד קיימות – 10 נקודות</a:t>
            </a:r>
          </a:p>
          <a:p>
            <a:pPr marL="447675" indent="-447675">
              <a:lnSpc>
                <a:spcPct val="150000"/>
              </a:lnSpc>
            </a:pPr>
            <a:r>
              <a:rPr lang="he-IL" dirty="0"/>
              <a:t>מספר יח"ד בתכניות מתקדמות, שטרם הופק עבורן היתר בנייה – 20 נקודות</a:t>
            </a:r>
          </a:p>
          <a:p>
            <a:pPr marL="447675" indent="-447675">
              <a:lnSpc>
                <a:spcPct val="150000"/>
              </a:lnSpc>
            </a:pPr>
            <a:r>
              <a:rPr lang="he-IL" dirty="0"/>
              <a:t>ראייה שכונתית במסגרת תכנית שכונתית – 25 נקודות</a:t>
            </a:r>
          </a:p>
          <a:p>
            <a:pPr marL="447675" indent="-447675">
              <a:lnSpc>
                <a:spcPct val="150000"/>
              </a:lnSpc>
            </a:pPr>
            <a:r>
              <a:rPr lang="he-IL" dirty="0"/>
              <a:t>היתכנות מימוש תהליכי התחדשות עירונית בשכונה – 10 נקודות</a:t>
            </a:r>
          </a:p>
          <a:p>
            <a:pPr marL="447675" indent="-447675">
              <a:lnSpc>
                <a:spcPct val="150000"/>
              </a:lnSpc>
            </a:pPr>
            <a:r>
              <a:rPr lang="he-IL" dirty="0"/>
              <a:t>נכונותה, יכולתה ומחויבותה של הרשות המקומית - 35 נקודות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1315154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>
                <a:solidFill>
                  <a:srgbClr val="13425D"/>
                </a:solidFill>
              </a:rPr>
              <a:t>בחינת נכונותה, יכולתה ומחויבותה של הרשות המקומית 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46847" y="1230832"/>
            <a:ext cx="11454654" cy="5035057"/>
          </a:xfrm>
        </p:spPr>
        <p:txBody>
          <a:bodyPr>
            <a:noAutofit/>
          </a:bodyPr>
          <a:lstStyle/>
          <a:p>
            <a:pPr marL="447675" indent="-447675">
              <a:lnSpc>
                <a:spcPct val="150000"/>
              </a:lnSpc>
            </a:pPr>
            <a:r>
              <a:rPr lang="he-IL" dirty="0"/>
              <a:t>תיבחן במסגרת ראיון בהשתתפות האחראי על המיזם מטעם הרשות המקומית (הממונה </a:t>
            </a:r>
            <a:r>
              <a:rPr lang="he-IL" dirty="0" err="1"/>
              <a:t>הרשותי</a:t>
            </a:r>
            <a:r>
              <a:rPr lang="he-IL" dirty="0"/>
              <a:t>) ועם עד שני נציגים נוספים מטעם הרשות המקומית המעורבים בתהליכים חברתיים ו/או קהילתיים </a:t>
            </a:r>
            <a:endParaRPr lang="en-US" dirty="0"/>
          </a:p>
          <a:p>
            <a:pPr marL="447675" indent="-447675">
              <a:lnSpc>
                <a:spcPct val="150000"/>
              </a:lnSpc>
            </a:pPr>
            <a:r>
              <a:rPr lang="he-IL" dirty="0"/>
              <a:t>בראיון יוצגו את המשאבים שהרשות המקומית מקצה ועתידה להקצות לשכונה, ניתוח הצרכים החברתיים הקיימים בה, תהליכים שקודמו על ידי הרשות לחיזוק או העצמה של שכונות ו/או תושבים וכו'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900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>
                <a:solidFill>
                  <a:srgbClr val="13425D"/>
                </a:solidFill>
              </a:rPr>
              <a:t>"תכנית שכונתית"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64841" y="1230832"/>
            <a:ext cx="11454654" cy="5035057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e-IL" dirty="0"/>
              <a:t>תכנית החלה על כל תחומה של השכונה נשוא ההצעה וקובעת הוראות לעניין התחדשות עירונית, הן בדרך של התחדשות </a:t>
            </a:r>
            <a:r>
              <a:rPr lang="he-IL" dirty="0" err="1"/>
              <a:t>בניינית</a:t>
            </a:r>
            <a:r>
              <a:rPr lang="he-IL" dirty="0"/>
              <a:t> והן בדרך של פינוי בינוי, ושהיא אחת מאלו: </a:t>
            </a:r>
          </a:p>
          <a:p>
            <a:pPr marL="447675" indent="-447675">
              <a:lnSpc>
                <a:spcPct val="150000"/>
              </a:lnSpc>
            </a:pPr>
            <a:r>
              <a:rPr lang="he-IL" dirty="0"/>
              <a:t>תכנית אב או מסמך מדיניות, שאושרו על ידי הוועדה המקומית.</a:t>
            </a:r>
          </a:p>
          <a:p>
            <a:pPr marL="447675" indent="-447675">
              <a:lnSpc>
                <a:spcPct val="150000"/>
              </a:lnSpc>
            </a:pPr>
            <a:r>
              <a:rPr lang="he-IL" dirty="0"/>
              <a:t>תכנית </a:t>
            </a:r>
            <a:r>
              <a:rPr lang="he-IL" dirty="0" err="1"/>
              <a:t>מתארית</a:t>
            </a:r>
            <a:r>
              <a:rPr lang="he-IL" dirty="0"/>
              <a:t> או מפורטת, בחלקה או כולה, אשר:</a:t>
            </a:r>
          </a:p>
          <a:p>
            <a:pPr marL="904875" lvl="1" indent="-447675">
              <a:lnSpc>
                <a:spcPct val="150000"/>
              </a:lnSpc>
            </a:pPr>
            <a:r>
              <a:rPr lang="he-IL" dirty="0"/>
              <a:t>אושרה על ידי הוועדה המקומית + הוועדה המחוזית, לכל הפחות, קיבלה החלטה על קליטתה </a:t>
            </a:r>
          </a:p>
          <a:p>
            <a:pPr marL="904875" lvl="1" indent="-447675">
              <a:lnSpc>
                <a:spcPct val="150000"/>
              </a:lnSpc>
            </a:pPr>
            <a:r>
              <a:rPr lang="he-IL" dirty="0"/>
              <a:t>תכנית שהקרקע בתחומה הוכרזה על ידי הממשלה כמתחם </a:t>
            </a:r>
            <a:r>
              <a:rPr lang="he-IL" dirty="0" err="1"/>
              <a:t>ותמ"ל</a:t>
            </a:r>
            <a:endParaRPr lang="he-IL" dirty="0"/>
          </a:p>
          <a:p>
            <a:pPr marL="447675" indent="-447675">
              <a:lnSpc>
                <a:spcPct val="150000"/>
              </a:lnSpc>
            </a:pPr>
            <a:endParaRPr lang="he-IL" dirty="0"/>
          </a:p>
          <a:p>
            <a:pPr marL="447675" indent="-447675">
              <a:lnSpc>
                <a:spcPct val="150000"/>
              </a:lnSpc>
            </a:pPr>
            <a:r>
              <a:rPr lang="he-IL" dirty="0"/>
              <a:t>כ</a:t>
            </a:r>
            <a:endParaRPr lang="en-US" dirty="0"/>
          </a:p>
          <a:p>
            <a:pPr marL="447675" indent="-447675">
              <a:lnSpc>
                <a:spcPct val="150000"/>
              </a:lnSpc>
            </a:pP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2335583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8243B33-6CAC-48B1-A62C-67033659E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הסיוע המוצע 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9B89401-317B-4A20-A43E-082AC2D2A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9138" indent="-625475"/>
            <a:r>
              <a:rPr lang="he-IL" b="1" dirty="0"/>
              <a:t>השתתפות במימון עובדים שכונתיים- </a:t>
            </a:r>
          </a:p>
          <a:p>
            <a:pPr marL="1176338" lvl="1" indent="-625475"/>
            <a:r>
              <a:rPr lang="he-IL" dirty="0"/>
              <a:t>עד 400 </a:t>
            </a:r>
            <a:r>
              <a:rPr lang="he-IL" dirty="0" err="1"/>
              <a:t>אלש"ח</a:t>
            </a:r>
            <a:r>
              <a:rPr lang="he-IL" dirty="0"/>
              <a:t> בשנה הראשונה</a:t>
            </a:r>
          </a:p>
          <a:p>
            <a:pPr marL="1176338" lvl="1" indent="-625475"/>
            <a:r>
              <a:rPr lang="he-IL" dirty="0"/>
              <a:t>אפשרות להגדיל ל – 500 </a:t>
            </a:r>
            <a:r>
              <a:rPr lang="he-IL" dirty="0" err="1"/>
              <a:t>אלש"ח</a:t>
            </a:r>
            <a:r>
              <a:rPr lang="he-IL" dirty="0"/>
              <a:t> החל בשנה השנייה, ככל שהאופציה תמומש</a:t>
            </a:r>
          </a:p>
          <a:p>
            <a:pPr marL="1176338" lvl="1" indent="-625475"/>
            <a:r>
              <a:rPr lang="he-IL" dirty="0"/>
              <a:t>בכל מקרה – עד 80% מעלות ההעסקה בפועל. </a:t>
            </a:r>
          </a:p>
          <a:p>
            <a:pPr marL="719138" indent="-625475"/>
            <a:r>
              <a:rPr lang="he-IL" b="1" dirty="0"/>
              <a:t>אפשרות לסיוע פילנטרופי </a:t>
            </a:r>
            <a:r>
              <a:rPr lang="he-IL" dirty="0"/>
              <a:t>– קרן </a:t>
            </a:r>
            <a:r>
              <a:rPr lang="he-IL" dirty="0" err="1"/>
              <a:t>שח"ף</a:t>
            </a:r>
            <a:r>
              <a:rPr lang="he-IL" dirty="0"/>
              <a:t> הודיעה על נכונותה להעמיד 500 </a:t>
            </a:r>
            <a:r>
              <a:rPr lang="he-IL" dirty="0" err="1"/>
              <a:t>אלש"ח</a:t>
            </a:r>
            <a:r>
              <a:rPr lang="he-IL" dirty="0"/>
              <a:t> לשכונות שייכללו בתכנית, למימון פעולות שיבוצעו בהן לקידום יעדים חברתיים (סיוע זה אינו באחריות הרשות הממשלתית/ גורם ממשלתי אחר). </a:t>
            </a:r>
          </a:p>
          <a:p>
            <a:pPr marL="93663" indent="0">
              <a:buNone/>
            </a:pPr>
            <a:endParaRPr lang="he-IL" dirty="0"/>
          </a:p>
          <a:p>
            <a:pPr marL="93663" indent="0">
              <a:buNone/>
            </a:pPr>
            <a:r>
              <a:rPr lang="he-I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543822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>
                <a:solidFill>
                  <a:srgbClr val="13425D"/>
                </a:solidFill>
              </a:rPr>
              <a:t>העובדים השכונתיים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46847" y="1230832"/>
            <a:ext cx="11454654" cy="5035057"/>
          </a:xfrm>
        </p:spPr>
        <p:txBody>
          <a:bodyPr>
            <a:noAutofit/>
          </a:bodyPr>
          <a:lstStyle/>
          <a:p>
            <a:pPr marL="447675" indent="-447675">
              <a:lnSpc>
                <a:spcPct val="150000"/>
              </a:lnSpc>
            </a:pPr>
            <a:r>
              <a:rPr lang="he-IL" dirty="0"/>
              <a:t>שני עובדים, אשר יועסקו בהעסקה ישירה, בהתאם להגדרות התפקיד ורמות השכר הקבועות על ידי משרדי הפנים והאוצר:</a:t>
            </a:r>
          </a:p>
          <a:p>
            <a:pPr marL="904875" lvl="1" indent="-447675">
              <a:lnSpc>
                <a:spcPct val="150000"/>
              </a:lnSpc>
            </a:pPr>
            <a:r>
              <a:rPr lang="he-IL" dirty="0" err="1"/>
              <a:t>מתכלל</a:t>
            </a:r>
            <a:r>
              <a:rPr lang="he-IL" dirty="0"/>
              <a:t> שכונתי </a:t>
            </a:r>
          </a:p>
          <a:p>
            <a:pPr marL="904875" lvl="1" indent="-447675">
              <a:lnSpc>
                <a:spcPct val="150000"/>
              </a:lnSpc>
            </a:pPr>
            <a:r>
              <a:rPr lang="he-IL" dirty="0"/>
              <a:t>מנהל תחום חברה וקהילה</a:t>
            </a:r>
          </a:p>
          <a:p>
            <a:pPr marL="447675" indent="-447675">
              <a:lnSpc>
                <a:spcPct val="150000"/>
              </a:lnSpc>
            </a:pPr>
            <a:r>
              <a:rPr lang="he-IL" dirty="0"/>
              <a:t>העובדים השכונתיים יפעלו במסגרת המינהלת העירונית</a:t>
            </a:r>
          </a:p>
          <a:p>
            <a:pPr marL="447675" indent="-447675">
              <a:lnSpc>
                <a:spcPct val="150000"/>
              </a:lnSpc>
            </a:pPr>
            <a:r>
              <a:rPr lang="he-IL" dirty="0"/>
              <a:t>במקרים חריגים, ובאישור מראש, ניתן יהיה לשכור שירותי ייעוץ חברתי, חלף העסקת מנהל תחום חברה וקהילה</a:t>
            </a:r>
          </a:p>
          <a:p>
            <a:pPr marL="447675" indent="-447675">
              <a:lnSpc>
                <a:spcPct val="150000"/>
              </a:lnSpc>
            </a:pPr>
            <a:endParaRPr lang="en-US" dirty="0"/>
          </a:p>
          <a:p>
            <a:pPr marL="447675" indent="-447675">
              <a:lnSpc>
                <a:spcPct val="150000"/>
              </a:lnSpc>
            </a:pP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666645032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2908</TotalTime>
  <Words>652</Words>
  <Application>Microsoft Office PowerPoint</Application>
  <PresentationFormat>מסך רחב</PresentationFormat>
  <Paragraphs>104</Paragraphs>
  <Slides>15</Slides>
  <Notes>0</Notes>
  <HiddenSlides>1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15</vt:i4>
      </vt:variant>
    </vt:vector>
  </HeadingPairs>
  <TitlesOfParts>
    <vt:vector size="20" baseType="lpstr">
      <vt:lpstr>Arial</vt:lpstr>
      <vt:lpstr>Calibri</vt:lpstr>
      <vt:lpstr>Merriweather Bold</vt:lpstr>
      <vt:lpstr>Open Sans</vt:lpstr>
      <vt:lpstr>ערכת נושא Office</vt:lpstr>
      <vt:lpstr>כנס מציעים קול קורא לקידום תהליכי התחדשות עירונית שכונתית בראייה חברתית</vt:lpstr>
      <vt:lpstr>רקע</vt:lpstr>
      <vt:lpstr>דוגמאות ליעדים חברתיים </vt:lpstr>
      <vt:lpstr>תנאי סף להגשת בקשה</vt:lpstr>
      <vt:lpstr>אמות מידה לבחירת השכונות</vt:lpstr>
      <vt:lpstr>בחינת נכונותה, יכולתה ומחויבותה של הרשות המקומית </vt:lpstr>
      <vt:lpstr>"תכנית שכונתית"</vt:lpstr>
      <vt:lpstr>הסיוע המוצע </vt:lpstr>
      <vt:lpstr>העובדים השכונתיים</vt:lpstr>
      <vt:lpstr>תפקידי העובדים השכונתיים</vt:lpstr>
      <vt:lpstr>מחויבות הרשות המקומית </vt:lpstr>
      <vt:lpstr>ועדת היגוי</vt:lpstr>
      <vt:lpstr>תקופת ההתקשרות</vt:lpstr>
      <vt:lpstr>לוחות זמנים</vt:lpstr>
      <vt:lpstr>שאלות?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שולמית ברנט</dc:creator>
  <cp:lastModifiedBy>חגי טולדנו</cp:lastModifiedBy>
  <cp:revision>163</cp:revision>
  <dcterms:created xsi:type="dcterms:W3CDTF">2019-02-13T17:20:17Z</dcterms:created>
  <dcterms:modified xsi:type="dcterms:W3CDTF">2024-11-04T18:45:23Z</dcterms:modified>
</cp:coreProperties>
</file>